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3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5" r:id="rId3"/>
  </p:sldMasterIdLst>
  <p:notesMasterIdLst>
    <p:notesMasterId r:id="rId77"/>
  </p:notesMasterIdLst>
  <p:sldIdLst>
    <p:sldId id="1080" r:id="rId4"/>
    <p:sldId id="1084" r:id="rId5"/>
    <p:sldId id="512" r:id="rId6"/>
    <p:sldId id="1081" r:id="rId7"/>
    <p:sldId id="1082" r:id="rId8"/>
    <p:sldId id="1308" r:id="rId9"/>
    <p:sldId id="1309" r:id="rId10"/>
    <p:sldId id="1311" r:id="rId11"/>
    <p:sldId id="1224" r:id="rId12"/>
    <p:sldId id="1223" r:id="rId13"/>
    <p:sldId id="1227" r:id="rId14"/>
    <p:sldId id="1228" r:id="rId15"/>
    <p:sldId id="1229" r:id="rId16"/>
    <p:sldId id="1230" r:id="rId17"/>
    <p:sldId id="1231" r:id="rId18"/>
    <p:sldId id="1232" r:id="rId19"/>
    <p:sldId id="1233" r:id="rId20"/>
    <p:sldId id="1235" r:id="rId21"/>
    <p:sldId id="1236" r:id="rId22"/>
    <p:sldId id="1237" r:id="rId23"/>
    <p:sldId id="1243" r:id="rId24"/>
    <p:sldId id="1244" r:id="rId25"/>
    <p:sldId id="1245" r:id="rId26"/>
    <p:sldId id="1239" r:id="rId27"/>
    <p:sldId id="1225" r:id="rId28"/>
    <p:sldId id="1238" r:id="rId29"/>
    <p:sldId id="1087" r:id="rId30"/>
    <p:sldId id="1088" r:id="rId31"/>
    <p:sldId id="1089" r:id="rId32"/>
    <p:sldId id="1090" r:id="rId33"/>
    <p:sldId id="1091" r:id="rId34"/>
    <p:sldId id="1093" r:id="rId35"/>
    <p:sldId id="1092" r:id="rId36"/>
    <p:sldId id="1095" r:id="rId37"/>
    <p:sldId id="1094" r:id="rId38"/>
    <p:sldId id="1096" r:id="rId39"/>
    <p:sldId id="1097" r:id="rId40"/>
    <p:sldId id="1098" r:id="rId41"/>
    <p:sldId id="1100" r:id="rId42"/>
    <p:sldId id="1102" r:id="rId43"/>
    <p:sldId id="1209" r:id="rId44"/>
    <p:sldId id="1208" r:id="rId45"/>
    <p:sldId id="1103" r:id="rId46"/>
    <p:sldId id="1199" r:id="rId47"/>
    <p:sldId id="1200" r:id="rId48"/>
    <p:sldId id="1201" r:id="rId49"/>
    <p:sldId id="1202" r:id="rId50"/>
    <p:sldId id="1332" r:id="rId51"/>
    <p:sldId id="1203" r:id="rId52"/>
    <p:sldId id="1204" r:id="rId53"/>
    <p:sldId id="1205" r:id="rId54"/>
    <p:sldId id="1206" r:id="rId55"/>
    <p:sldId id="1207" r:id="rId56"/>
    <p:sldId id="1348" r:id="rId57"/>
    <p:sldId id="1349" r:id="rId58"/>
    <p:sldId id="1350" r:id="rId59"/>
    <p:sldId id="1351" r:id="rId60"/>
    <p:sldId id="1352" r:id="rId61"/>
    <p:sldId id="1353" r:id="rId62"/>
    <p:sldId id="1355" r:id="rId63"/>
    <p:sldId id="1354" r:id="rId64"/>
    <p:sldId id="1356" r:id="rId65"/>
    <p:sldId id="1357" r:id="rId66"/>
    <p:sldId id="1331" r:id="rId67"/>
    <p:sldId id="1314" r:id="rId68"/>
    <p:sldId id="1317" r:id="rId69"/>
    <p:sldId id="1318" r:id="rId70"/>
    <p:sldId id="1319" r:id="rId71"/>
    <p:sldId id="1320" r:id="rId72"/>
    <p:sldId id="1321" r:id="rId73"/>
    <p:sldId id="1322" r:id="rId74"/>
    <p:sldId id="1323" r:id="rId75"/>
    <p:sldId id="1327" r:id="rId76"/>
  </p:sldIdLst>
  <p:sldSz cx="9144000" cy="6858000" type="screen4x3"/>
  <p:notesSz cx="6858000" cy="9144000"/>
  <p:custDataLst>
    <p:tags r:id="rId78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4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A08C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1" autoAdjust="0"/>
    <p:restoredTop sz="84019" autoAdjust="0"/>
  </p:normalViewPr>
  <p:slideViewPr>
    <p:cSldViewPr showGuides="1">
      <p:cViewPr>
        <p:scale>
          <a:sx n="125" d="100"/>
          <a:sy n="125" d="100"/>
        </p:scale>
        <p:origin x="704" y="188"/>
      </p:cViewPr>
      <p:guideLst>
        <p:guide orient="horz" pos="4234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 varScale="1">
      <p:scale>
        <a:sx n="1" d="1"/>
        <a:sy n="1" d="1"/>
      </p:scale>
      <p:origin x="0" y="214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8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fontAlgn="base">
              <a:buNone/>
            </a:pPr>
            <a:fld id="{9A0DB2DC-4C9A-4742-B13C-FB6460FD3503}" type="slidenum">
              <a:rPr lang="zh-CN" altLang="en-US" sz="1200" b="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b="0" strike="noStrike" noProof="1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本</a:t>
            </a:r>
            <a:r>
              <a:rPr lang="en-US" altLang="zh-CN" dirty="0"/>
              <a:t>PPT</a:t>
            </a:r>
            <a:r>
              <a:rPr lang="zh-CN" altLang="en-US" dirty="0"/>
              <a:t>内容是教材中</a:t>
            </a:r>
            <a:r>
              <a:rPr lang="en-US" altLang="zh-CN" dirty="0"/>
              <a:t>《</a:t>
            </a:r>
            <a:r>
              <a:rPr lang="zh-CN" altLang="en-US" dirty="0"/>
              <a:t>图像分割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描述子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目标识别</a:t>
            </a:r>
            <a:r>
              <a:rPr lang="en-US" altLang="zh-CN" dirty="0"/>
              <a:t>》</a:t>
            </a:r>
            <a:r>
              <a:rPr lang="zh-CN" altLang="en-US" dirty="0"/>
              <a:t>三章的汇总。教学比例如下：</a:t>
            </a:r>
            <a:endParaRPr lang="en-US" altLang="zh-CN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/>
              <a:t>《</a:t>
            </a:r>
            <a:r>
              <a:rPr lang="zh-CN" altLang="en-US" dirty="0"/>
              <a:t>图像分割</a:t>
            </a:r>
            <a:r>
              <a:rPr lang="en-US" altLang="zh-CN" dirty="0"/>
              <a:t>》</a:t>
            </a:r>
            <a:r>
              <a:rPr lang="zh-CN" altLang="en-US" dirty="0"/>
              <a:t>是本章主要内容，着重讲解。</a:t>
            </a:r>
            <a:endParaRPr lang="en-US" altLang="zh-CN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/>
              <a:t>《</a:t>
            </a:r>
            <a:r>
              <a:rPr lang="zh-CN" altLang="en-US" dirty="0"/>
              <a:t>描述子</a:t>
            </a:r>
            <a:r>
              <a:rPr lang="en-US" altLang="zh-CN" dirty="0"/>
              <a:t>》</a:t>
            </a:r>
            <a:r>
              <a:rPr lang="zh-CN" altLang="en-US" dirty="0"/>
              <a:t>的内容，或者叫聚类，是我们</a:t>
            </a:r>
            <a:r>
              <a:rPr lang="en-US" altLang="zh-CN" dirty="0"/>
              <a:t>DIP</a:t>
            </a:r>
            <a:r>
              <a:rPr lang="zh-CN" altLang="en-US" dirty="0"/>
              <a:t>的后续课程</a:t>
            </a:r>
            <a:r>
              <a:rPr lang="en-US" altLang="zh-CN" dirty="0"/>
              <a:t>《</a:t>
            </a:r>
            <a:r>
              <a:rPr lang="zh-CN" altLang="en-US" dirty="0"/>
              <a:t>模式识别</a:t>
            </a:r>
            <a:r>
              <a:rPr lang="en-US" altLang="zh-CN" dirty="0"/>
              <a:t>》</a:t>
            </a:r>
            <a:r>
              <a:rPr lang="zh-CN" altLang="en-US" dirty="0"/>
              <a:t>。选讲两个经典分类方法</a:t>
            </a:r>
            <a:r>
              <a:rPr lang="en-US" altLang="zh-CN" dirty="0"/>
              <a:t>——</a:t>
            </a:r>
            <a:r>
              <a:rPr lang="en-US" altLang="zh-CN" dirty="0" err="1"/>
              <a:t>Hogh</a:t>
            </a:r>
            <a:r>
              <a:rPr lang="en-US" altLang="zh-CN" dirty="0"/>
              <a:t> Transformation</a:t>
            </a:r>
            <a:r>
              <a:rPr lang="zh-CN" altLang="en-US" dirty="0"/>
              <a:t>和</a:t>
            </a:r>
            <a:r>
              <a:rPr lang="en-US" altLang="zh-CN" dirty="0"/>
              <a:t>K-means</a:t>
            </a:r>
            <a:r>
              <a:rPr lang="zh-CN" altLang="en-US" dirty="0"/>
              <a:t>。穿插讲解。</a:t>
            </a:r>
            <a:endParaRPr lang="en-US" altLang="zh-CN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/>
              <a:t>《</a:t>
            </a:r>
            <a:r>
              <a:rPr lang="zh-CN" altLang="en-US" dirty="0"/>
              <a:t>目标识别</a:t>
            </a:r>
            <a:r>
              <a:rPr lang="en-US" altLang="zh-CN" dirty="0"/>
              <a:t>》</a:t>
            </a:r>
            <a:r>
              <a:rPr lang="zh-CN" altLang="en-US" dirty="0"/>
              <a:t>的内容，属于我们</a:t>
            </a:r>
            <a:r>
              <a:rPr lang="en-US" altLang="zh-CN" dirty="0"/>
              <a:t>DIP</a:t>
            </a:r>
            <a:r>
              <a:rPr lang="zh-CN" altLang="en-US" dirty="0"/>
              <a:t>的后续课程</a:t>
            </a:r>
            <a:r>
              <a:rPr lang="en-US" altLang="zh-CN" dirty="0"/>
              <a:t>《</a:t>
            </a:r>
            <a:r>
              <a:rPr lang="zh-CN" altLang="en-US" dirty="0"/>
              <a:t>基于深度学习的计算机视觉</a:t>
            </a:r>
            <a:r>
              <a:rPr lang="en-US" altLang="zh-CN" dirty="0"/>
              <a:t>》</a:t>
            </a:r>
            <a:r>
              <a:rPr lang="zh-CN" altLang="en-US" dirty="0"/>
              <a:t>。简要介绍。</a:t>
            </a:r>
          </a:p>
        </p:txBody>
      </p:sp>
    </p:spTree>
    <p:extLst>
      <p:ext uri="{BB962C8B-B14F-4D97-AF65-F5344CB8AC3E}">
        <p14:creationId xmlns:p14="http://schemas.microsoft.com/office/powerpoint/2010/main" val="3395374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09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904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38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524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en-US" altLang="zh-CN" dirty="0">
                <a:ea typeface="宋体" panose="02010600030101010101" pitchFamily="2" charset="-122"/>
                <a:sym typeface="+mn-ea"/>
              </a:rPr>
              <a:t>Otsu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：该算法的作者名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9460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2568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a typeface="宋体" panose="02010600030101010101" pitchFamily="2" charset="-122"/>
              </a:rPr>
              <a:t>K</a:t>
            </a:r>
            <a:r>
              <a:rPr lang="zh-CN" altLang="en-US" dirty="0">
                <a:ea typeface="宋体" panose="02010600030101010101" pitchFamily="2" charset="-122"/>
              </a:rPr>
              <a:t>的具体求解：与</a:t>
            </a:r>
            <a:r>
              <a:rPr lang="en-US" altLang="zh-CN" dirty="0">
                <a:ea typeface="宋体" panose="02010600030101010101" pitchFamily="2" charset="-122"/>
              </a:rPr>
              <a:t>《</a:t>
            </a:r>
            <a:r>
              <a:rPr lang="zh-CN" altLang="en-US" dirty="0">
                <a:ea typeface="宋体" panose="02010600030101010101" pitchFamily="2" charset="-122"/>
              </a:rPr>
              <a:t>图像复原</a:t>
            </a:r>
            <a:r>
              <a:rPr lang="en-US" altLang="zh-CN" dirty="0">
                <a:ea typeface="宋体" panose="02010600030101010101" pitchFamily="2" charset="-122"/>
              </a:rPr>
              <a:t>》</a:t>
            </a:r>
            <a:r>
              <a:rPr lang="zh-CN" altLang="en-US" dirty="0">
                <a:ea typeface="宋体" panose="02010600030101010101" pitchFamily="2" charset="-122"/>
              </a:rPr>
              <a:t>中的算法框架一样，给出微分方程</a:t>
            </a:r>
            <a:r>
              <a:rPr lang="en-US" altLang="zh-CN" dirty="0">
                <a:ea typeface="宋体" panose="02010600030101010101" pitchFamily="2" charset="-122"/>
              </a:rPr>
              <a:t>——</a:t>
            </a:r>
            <a:r>
              <a:rPr lang="zh-CN" altLang="en-US" dirty="0">
                <a:ea typeface="宋体" panose="02010600030101010101" pitchFamily="2" charset="-122"/>
              </a:rPr>
              <a:t>即目标函数对</a:t>
            </a:r>
            <a:r>
              <a:rPr lang="en-US" altLang="zh-CN" dirty="0">
                <a:ea typeface="宋体" panose="02010600030101010101" pitchFamily="2" charset="-122"/>
              </a:rPr>
              <a:t>k</a:t>
            </a:r>
            <a:r>
              <a:rPr lang="zh-CN" altLang="en-US" dirty="0">
                <a:ea typeface="宋体" panose="02010600030101010101" pitchFamily="2" charset="-122"/>
              </a:rPr>
              <a:t>的偏导数</a:t>
            </a:r>
            <a:r>
              <a:rPr lang="en-US" altLang="zh-CN" dirty="0">
                <a:ea typeface="宋体" panose="02010600030101010101" pitchFamily="2" charset="-122"/>
              </a:rPr>
              <a:t>=0</a:t>
            </a:r>
            <a:r>
              <a:rPr lang="zh-CN" altLang="en-US" dirty="0">
                <a:ea typeface="宋体" panose="02010600030101010101" pitchFamily="2" charset="-122"/>
              </a:rPr>
              <a:t>，然后求解即可。</a:t>
            </a:r>
          </a:p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071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8515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253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083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zh-CN" altLang="en-US">
                <a:ea typeface="宋体" panose="02010600030101010101" pitchFamily="2" charset="-122"/>
              </a:rPr>
              <a:t>在</a:t>
            </a:r>
            <a:r>
              <a:rPr lang="en-US" altLang="zh-CN">
                <a:ea typeface="宋体" panose="02010600030101010101" pitchFamily="2" charset="-122"/>
              </a:rPr>
              <a:t>CV</a:t>
            </a:r>
            <a:r>
              <a:rPr lang="zh-CN" altLang="en-US">
                <a:ea typeface="宋体" panose="02010600030101010101" pitchFamily="2" charset="-122"/>
              </a:rPr>
              <a:t>用的应用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69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161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012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334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065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6395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226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450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zh-CN" altLang="en-US" noProof="1">
                <a:ea typeface="+mn-ea"/>
                <a:sym typeface="+mn-ea"/>
              </a:rPr>
              <a:t>后面几页，把降噪放在最后一步说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9729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zh-CN" altLang="en-US" dirty="0">
                <a:ea typeface="宋体" panose="02010600030101010101" pitchFamily="2" charset="-122"/>
              </a:rPr>
              <a:t>将第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步的高斯模糊、第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步的梯度计算，合并为</a:t>
            </a:r>
            <a:r>
              <a:rPr lang="en-US" altLang="zh-CN" dirty="0"/>
              <a:t>DOG</a:t>
            </a:r>
            <a:r>
              <a:rPr lang="zh-CN" altLang="en-US" dirty="0"/>
              <a:t>（</a:t>
            </a:r>
            <a:r>
              <a:rPr lang="en-US" altLang="zh-CN" dirty="0">
                <a:ea typeface="宋体" panose="02010600030101010101" pitchFamily="2" charset="-122"/>
              </a:rPr>
              <a:t>difference of Gaussian</a:t>
            </a:r>
            <a:r>
              <a:rPr lang="zh-CN" altLang="en-US" dirty="0">
                <a:ea typeface="宋体" panose="02010600030101010101" pitchFamily="2" charset="-122"/>
              </a:rPr>
              <a:t>），然后做成离散模板（高斯模糊模板、差分形式的梯度）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35535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（</a:t>
            </a:r>
            <a:r>
              <a:rPr lang="en-US" altLang="zh-CN"/>
              <a:t>a-c</a:t>
            </a:r>
            <a:r>
              <a:rPr lang="zh-CN" altLang="en-US"/>
              <a:t>）容易理解</a:t>
            </a:r>
            <a:endParaRPr lang="en-US" altLang="zh-CN"/>
          </a:p>
          <a:p>
            <a:r>
              <a:rPr lang="en-US" altLang="zh-CN"/>
              <a:t>(d) (e)</a:t>
            </a:r>
            <a:r>
              <a:rPr lang="zh-CN" altLang="en-US"/>
              <a:t>中准则</a:t>
            </a:r>
            <a:r>
              <a:rPr lang="en-US" altLang="zh-CN"/>
              <a:t>Q</a:t>
            </a:r>
            <a:r>
              <a:rPr lang="zh-CN" altLang="en-US"/>
              <a:t>的举例：比如说</a:t>
            </a:r>
            <a:r>
              <a:rPr lang="en-US" altLang="zh-CN"/>
              <a:t>Ri</a:t>
            </a:r>
            <a:r>
              <a:rPr lang="zh-CN" altLang="en-US"/>
              <a:t>中的像素灰度级基本一致，而</a:t>
            </a:r>
            <a:r>
              <a:rPr lang="en-US" altLang="zh-CN"/>
              <a:t>Ri+Rj</a:t>
            </a:r>
            <a:r>
              <a:rPr lang="zh-CN" altLang="en-US"/>
              <a:t>就不满足</a:t>
            </a:r>
            <a:r>
              <a:rPr lang="en-US" altLang="zh-CN"/>
              <a:t>Q</a:t>
            </a:r>
            <a:r>
              <a:rPr lang="zh-CN" altLang="en-US"/>
              <a:t>，因为不属于同一个区域。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225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zh-CN" altLang="en-US">
                <a:ea typeface="+mn-ea"/>
              </a:rPr>
              <a:t>从“阈值”到“连接”的思路：高阈值开始边界，低阈值保证边界是连续不断的。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zh-CN" altLang="en-US">
                <a:ea typeface="宋体" panose="02010600030101010101" pitchFamily="2" charset="-122"/>
              </a:rPr>
              <a:t>尺度不变性的证明较复杂，省略</a:t>
            </a:r>
          </a:p>
        </p:txBody>
      </p:sp>
    </p:spTree>
    <p:extLst>
      <p:ext uri="{BB962C8B-B14F-4D97-AF65-F5344CB8AC3E}">
        <p14:creationId xmlns:p14="http://schemas.microsoft.com/office/powerpoint/2010/main" val="37568749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1098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35516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95995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en-US" altLang="zh-CN">
                <a:ea typeface="+mn-ea"/>
              </a:rPr>
              <a:t>Marr</a:t>
            </a:r>
            <a:r>
              <a:rPr lang="zh-CN" altLang="en-US">
                <a:ea typeface="+mn-ea"/>
              </a:rPr>
              <a:t>算法例子：</a:t>
            </a:r>
            <a:endParaRPr lang="en-US" altLang="zh-CN">
              <a:ea typeface="+mn-ea"/>
            </a:endParaRPr>
          </a:p>
          <a:p>
            <a:pPr lvl="0"/>
            <a:r>
              <a:rPr lang="en-US" altLang="zh-CN">
                <a:ea typeface="+mn-ea"/>
              </a:rPr>
              <a:t>https://blog.csdn.net/weixin_53598445/article/details/120855583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2613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zh-CN" altLang="en-US">
                <a:ea typeface="宋体" panose="02010600030101010101" pitchFamily="2" charset="-122"/>
              </a:rPr>
              <a:t>证明很简单，直接用高斯函数、拉普拉斯算子的定义即可。省略</a:t>
            </a:r>
          </a:p>
        </p:txBody>
      </p:sp>
    </p:spTree>
    <p:extLst>
      <p:ext uri="{BB962C8B-B14F-4D97-AF65-F5344CB8AC3E}">
        <p14:creationId xmlns:p14="http://schemas.microsoft.com/office/powerpoint/2010/main" val="506603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61580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0993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zh-CN" altLang="en-US" dirty="0">
                <a:ea typeface="宋体" panose="02010600030101010101" pitchFamily="2" charset="-122"/>
              </a:rPr>
              <a:t>参考：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https://www.zhihu.com/question/484256180/answer/3103220953</a:t>
            </a:r>
          </a:p>
          <a:p>
            <a:pPr lvl="0"/>
            <a:r>
              <a:rPr lang="en-US" altLang="zh-CN" dirty="0">
                <a:ea typeface="宋体" panose="02010600030101010101" pitchFamily="2" charset="-122"/>
              </a:rPr>
              <a:t>https://blog.csdn.net/weixin_42118657/article/details/121462461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01743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marL="228600" lvl="0" indent="-228600">
              <a:buAutoNum type="arabicPeriod"/>
            </a:pPr>
            <a:r>
              <a:rPr lang="en-US" altLang="zh-CN" sz="1200" b="0" dirty="0">
                <a:ea typeface="宋体" panose="02010600030101010101" pitchFamily="2" charset="-122"/>
              </a:rPr>
              <a:t>A</a:t>
            </a:r>
            <a:r>
              <a:rPr lang="zh-CN" altLang="en-US" sz="1200" b="0" dirty="0">
                <a:ea typeface="宋体" panose="02010600030101010101" pitchFamily="2" charset="-122"/>
              </a:rPr>
              <a:t>可以转换为二次型的标准型，是因为</a:t>
            </a:r>
            <a:r>
              <a:rPr lang="en-US" altLang="zh-CN" sz="1200" b="0" dirty="0">
                <a:ea typeface="宋体" panose="02010600030101010101" pitchFamily="2" charset="-122"/>
              </a:rPr>
              <a:t>M</a:t>
            </a:r>
            <a:r>
              <a:rPr lang="zh-CN" altLang="en-US" sz="1200" b="0" dirty="0">
                <a:ea typeface="宋体" panose="02010600030101010101" pitchFamily="2" charset="-122"/>
              </a:rPr>
              <a:t>是对称矩阵。</a:t>
            </a:r>
            <a:endParaRPr lang="en-US" altLang="zh-CN" sz="1200" b="0" dirty="0">
              <a:ea typeface="宋体" panose="02010600030101010101" pitchFamily="2" charset="-122"/>
            </a:endParaRPr>
          </a:p>
          <a:p>
            <a:pPr marL="228600" lvl="0" indent="-228600">
              <a:buAutoNum type="arabicPeriod"/>
            </a:pPr>
            <a:r>
              <a:rPr lang="zh-CN" altLang="en-US" sz="1200" b="0" dirty="0">
                <a:ea typeface="宋体" panose="02010600030101010101" pitchFamily="2" charset="-122"/>
              </a:rPr>
              <a:t>椭圆的长半轴、短半轴不是在</a:t>
            </a:r>
            <a:r>
              <a:rPr lang="en-US" altLang="zh-CN" sz="1200" b="0" dirty="0">
                <a:ea typeface="宋体" panose="02010600030101010101" pitchFamily="2" charset="-122"/>
              </a:rPr>
              <a:t>x</a:t>
            </a:r>
            <a:r>
              <a:rPr lang="zh-CN" altLang="en-US" sz="1200" b="0" dirty="0">
                <a:ea typeface="宋体" panose="02010600030101010101" pitchFamily="2" charset="-122"/>
              </a:rPr>
              <a:t>、</a:t>
            </a:r>
            <a:r>
              <a:rPr lang="en-US" altLang="zh-CN" sz="1200" b="0" dirty="0">
                <a:ea typeface="宋体" panose="02010600030101010101" pitchFamily="2" charset="-122"/>
              </a:rPr>
              <a:t>y</a:t>
            </a:r>
            <a:r>
              <a:rPr lang="zh-CN" altLang="en-US" sz="1200" b="0" dirty="0">
                <a:ea typeface="宋体" panose="02010600030101010101" pitchFamily="2" charset="-122"/>
              </a:rPr>
              <a:t>轴方向上，是因为</a:t>
            </a:r>
            <a:r>
              <a:rPr lang="en-US" altLang="zh-CN" sz="1200" b="0" dirty="0">
                <a:ea typeface="宋体" panose="02010600030101010101" pitchFamily="2" charset="-122"/>
              </a:rPr>
              <a:t>M</a:t>
            </a:r>
            <a:r>
              <a:rPr lang="zh-CN" altLang="en-US" sz="1200" b="0" dirty="0">
                <a:ea typeface="宋体" panose="02010600030101010101" pitchFamily="2" charset="-122"/>
              </a:rPr>
              <a:t>转换为标准型的过程中，需要进行相似变换</a:t>
            </a:r>
            <a:r>
              <a:rPr lang="en-US" altLang="zh-CN" sz="1200" b="0" dirty="0">
                <a:ea typeface="宋体" panose="02010600030101010101" pitchFamily="2" charset="-122"/>
              </a:rPr>
              <a:t>——</a:t>
            </a:r>
            <a:r>
              <a:rPr lang="zh-CN" altLang="en-US" sz="1200" b="0" dirty="0">
                <a:ea typeface="宋体" panose="02010600030101010101" pitchFamily="2" charset="-122"/>
              </a:rPr>
              <a:t>因此有旋转操作。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079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30" name="文本占位符 2"/>
              <p:cNvSpPr>
                <a:spLocks noGrp="1"/>
              </p:cNvSpPr>
              <p:nvPr>
                <p:ph type="body"/>
              </p:nvPr>
            </p:nvSpPr>
            <p:spPr/>
            <p:txBody>
              <a:bodyPr wrap="square" lIns="91440" tIns="45720" rIns="91440" bIns="45720" anchor="t" anchorCtr="0"/>
              <a:lstStyle/>
              <a:p>
                <a:pPr lvl="0"/>
                <a:r>
                  <a:rPr lang="zh-CN" altLang="en-US" sz="1200" b="0" dirty="0">
                    <a:solidFill>
                      <a:srgbClr val="000000"/>
                    </a:solidFill>
                  </a:rPr>
                  <a:t>在</a:t>
                </a:r>
                <a:r>
                  <a:rPr lang="en-US" altLang="zh-CN" sz="1200" b="0" dirty="0">
                    <a:solidFill>
                      <a:srgbClr val="000000"/>
                    </a:solidFill>
                  </a:rPr>
                  <a:t>Harris</a:t>
                </a:r>
                <a:r>
                  <a:rPr lang="zh-CN" altLang="en-US" sz="1200" b="0" dirty="0">
                    <a:solidFill>
                      <a:srgbClr val="000000"/>
                    </a:solidFill>
                  </a:rPr>
                  <a:t>算法中，计算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m:rPr>
                        <m:nor/>
                      </m:rPr>
                      <a:rPr lang="en-US" altLang="zh-CN" sz="12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200" b="0" dirty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det</m:t>
                    </m:r>
                    <m:r>
                      <m:rPr>
                        <m:nor/>
                      </m:rPr>
                      <a:rPr lang="en-US" altLang="zh-CN" sz="1200" b="0" dirty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m:rPr>
                        <m:nor/>
                      </m:rPr>
                      <a:rPr lang="en-US" altLang="zh-CN" sz="1200" b="0" dirty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)−</m:t>
                    </m:r>
                    <m:r>
                      <m:rPr>
                        <m:nor/>
                      </m:rPr>
                      <a:rPr lang="en-US" altLang="zh-CN" sz="1200" b="0" i="1" dirty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k</m:t>
                    </m:r>
                    <m:r>
                      <a:rPr lang="en-US" altLang="zh-CN" sz="1200" b="0" i="1" dirty="0" smtClean="0">
                        <a:solidFill>
                          <a:srgbClr val="8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US" altLang="zh-CN" sz="1200" b="0" dirty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trace</m:t>
                    </m:r>
                    <m:r>
                      <m:rPr>
                        <m:nor/>
                      </m:rPr>
                      <a:rPr lang="en-US" altLang="zh-CN" sz="1200" b="0" dirty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m:rPr>
                        <m:nor/>
                      </m:rPr>
                      <a:rPr lang="en-US" altLang="zh-CN" sz="1200" b="0" dirty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dirty="0">
                    <a:ea typeface="宋体" panose="02010600030101010101" pitchFamily="2" charset="-122"/>
                  </a:rPr>
                  <a:t>来代替计算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ea typeface="宋体" panose="02010600030101010101" pitchFamily="2" charset="-122"/>
                  </a:rPr>
                  <a:t>，从而提交了计算效率。</a:t>
                </a:r>
              </a:p>
            </p:txBody>
          </p:sp>
        </mc:Choice>
        <mc:Fallback>
          <p:sp>
            <p:nvSpPr>
              <p:cNvPr id="22530" name="文本占位符 2"/>
              <p:cNvSpPr>
                <a:spLocks noGrp="1"/>
              </p:cNvSpPr>
              <p:nvPr>
                <p:ph type="body"/>
              </p:nvPr>
            </p:nvSpPr>
            <p:spPr/>
            <p:txBody>
              <a:bodyPr wrap="square" lIns="91440" tIns="45720" rIns="91440" bIns="45720" anchor="t" anchorCtr="0"/>
              <a:lstStyle/>
              <a:p>
                <a:pPr lvl="0"/>
                <a:r>
                  <a:rPr lang="zh-CN" altLang="en-US" sz="1200" b="0" dirty="0">
                    <a:solidFill>
                      <a:srgbClr val="000000"/>
                    </a:solidFill>
                  </a:rPr>
                  <a:t>在</a:t>
                </a:r>
                <a:r>
                  <a:rPr lang="en-US" altLang="zh-CN" sz="1200" b="0" dirty="0">
                    <a:solidFill>
                      <a:srgbClr val="000000"/>
                    </a:solidFill>
                  </a:rPr>
                  <a:t>Harris</a:t>
                </a:r>
                <a:r>
                  <a:rPr lang="zh-CN" altLang="en-US" sz="1200" b="0" dirty="0">
                    <a:solidFill>
                      <a:srgbClr val="000000"/>
                    </a:solidFill>
                  </a:rPr>
                  <a:t>算法中，计算</a:t>
                </a:r>
                <a:r>
                  <a:rPr lang="en-US" altLang="zh-CN" sz="1200" b="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𝑅"=</a:t>
                </a:r>
                <a:r>
                  <a:rPr lang="en-US" altLang="zh-CN" sz="1200" b="0" i="0" dirty="0">
                    <a:solidFill>
                      <a:srgbClr val="8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rPr>
                  <a:t>det(</a:t>
                </a:r>
                <a:r>
                  <a:rPr lang="en-US" altLang="zh-CN" sz="1200" b="0" i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rPr>
                  <a:t>" </a:t>
                </a:r>
                <a:r>
                  <a:rPr lang="en-US" altLang="zh-CN" sz="12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𝑯</a:t>
                </a:r>
                <a:r>
                  <a:rPr lang="en-US" altLang="zh-CN" sz="1200" b="0" i="0" dirty="0">
                    <a:solidFill>
                      <a:srgbClr val="800000"/>
                    </a:solidFill>
                    <a:latin typeface="Cambria Math" panose="02040503050406030204" pitchFamily="18" charset="0"/>
                  </a:rPr>
                  <a:t>"</a:t>
                </a:r>
                <a:r>
                  <a:rPr lang="en-US" altLang="zh-CN" sz="1200" b="0" i="0" dirty="0">
                    <a:solidFill>
                      <a:srgbClr val="8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rPr>
                  <a:t>)−k</a:t>
                </a:r>
                <a:r>
                  <a:rPr lang="en-US" altLang="zh-CN" sz="1200" b="0" i="0" dirty="0">
                    <a:solidFill>
                      <a:srgbClr val="8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"⋅"</a:t>
                </a:r>
                <a:r>
                  <a:rPr lang="en-US" altLang="zh-CN" sz="1200" b="0" i="0" dirty="0">
                    <a:solidFill>
                      <a:srgbClr val="8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rPr>
                  <a:t>trace(</a:t>
                </a:r>
                <a:r>
                  <a:rPr lang="en-US" altLang="zh-CN" sz="1200" b="0" i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rPr>
                  <a:t>" </a:t>
                </a:r>
                <a:r>
                  <a:rPr lang="en-US" altLang="zh-CN" sz="12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𝑯</a:t>
                </a:r>
                <a:r>
                  <a:rPr lang="en-US" altLang="zh-CN" sz="1200" b="0" i="0" dirty="0">
                    <a:solidFill>
                      <a:srgbClr val="800000"/>
                    </a:solidFill>
                    <a:latin typeface="Cambria Math" panose="02040503050406030204" pitchFamily="18" charset="0"/>
                  </a:rPr>
                  <a:t>"</a:t>
                </a:r>
                <a:r>
                  <a:rPr lang="en-US" altLang="zh-CN" sz="1200" b="0" i="0" dirty="0">
                    <a:solidFill>
                      <a:srgbClr val="8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rPr>
                  <a:t>)</a:t>
                </a:r>
                <a:r>
                  <a:rPr lang="zh-CN" altLang="en-US" sz="1200" b="0" i="0" dirty="0">
                    <a:solidFill>
                      <a:srgbClr val="8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"</a:t>
                </a:r>
                <a:r>
                  <a:rPr lang="zh-CN" altLang="en-US" dirty="0">
                    <a:ea typeface="宋体" panose="02010600030101010101" pitchFamily="2" charset="-122"/>
                  </a:rPr>
                  <a:t>来代替计算</a:t>
                </a:r>
                <a:r>
                  <a:rPr lang="zh-CN" altLang="en-US" b="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𝜆</a:t>
                </a:r>
                <a:r>
                  <a:rPr lang="en-US" altLang="zh-CN" b="0" i="0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zh-CN" altLang="en-US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和</a:t>
                </a:r>
                <a:r>
                  <a:rPr lang="zh-CN" altLang="en-US" b="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𝜆</a:t>
                </a:r>
                <a:r>
                  <a:rPr lang="en-US" altLang="zh-CN" b="0" i="0" baseline="-25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zh-CN" altLang="en-US" dirty="0">
                    <a:ea typeface="宋体" panose="02010600030101010101" pitchFamily="2" charset="-122"/>
                  </a:rPr>
                  <a:t>，从而提交了计算效率。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3261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7.4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的题目之所以叫做“图像分割经典算法”，是因为前面讲过的算法效果都达不到实际应用的要求，而本节的算法做到了。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其中，水平集方法还可以结合流体力学、热传导方程，来对流体、火焰进行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3D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动态建模。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Active Contour Model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的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survey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，参考：</a:t>
            </a:r>
            <a:r>
              <a:rPr lang="en-US" altLang="zh-CN" dirty="0"/>
              <a:t>https://zhuanlan.zhihu.com/p/163811140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5278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latin typeface="Times New Roman" panose="02020603050405020304" pitchFamily="18" charset="0"/>
                <a:ea typeface="+mn-ea"/>
              </a:rPr>
              <a:t>图像来自于</a:t>
            </a:r>
            <a:r>
              <a:rPr lang="en-US" altLang="zh-CN">
                <a:latin typeface="Times New Roman" panose="02020603050405020304" pitchFamily="18" charset="0"/>
                <a:ea typeface="+mn-ea"/>
              </a:rPr>
              <a:t>paper</a:t>
            </a:r>
            <a:r>
              <a:rPr lang="zh-CN" altLang="en-US">
                <a:latin typeface="Times New Roman" panose="02020603050405020304" pitchFamily="18" charset="0"/>
                <a:ea typeface="+mn-ea"/>
              </a:rPr>
              <a:t>：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+mn-ea"/>
              </a:rPr>
              <a:t>Active Contour Model</a:t>
            </a:r>
          </a:p>
        </p:txBody>
      </p:sp>
    </p:spTree>
    <p:extLst>
      <p:ext uri="{BB962C8B-B14F-4D97-AF65-F5344CB8AC3E}">
        <p14:creationId xmlns:p14="http://schemas.microsoft.com/office/powerpoint/2010/main" val="27769429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0219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6515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en-US" altLang="zh-CN">
                <a:ea typeface="宋体" panose="02010600030101010101" pitchFamily="2" charset="-122"/>
              </a:rPr>
              <a:t>Ein</a:t>
            </a:r>
            <a:r>
              <a:rPr lang="zh-CN" altLang="en-US">
                <a:ea typeface="宋体" panose="02010600030101010101" pitchFamily="2" charset="-122"/>
              </a:rPr>
              <a:t>的两项使得：轮廓在自身</a:t>
            </a:r>
            <a:r>
              <a:rPr lang="en-US" altLang="zh-CN">
                <a:ea typeface="宋体" panose="02010600030101010101" pitchFamily="2" charset="-122"/>
              </a:rPr>
              <a:t>s</a:t>
            </a:r>
            <a:r>
              <a:rPr lang="zh-CN" altLang="en-US">
                <a:ea typeface="+mn-ea"/>
              </a:rPr>
              <a:t>前进和后退的方向上紧缩、平滑。</a:t>
            </a:r>
            <a:endParaRPr lang="en-US" altLang="zh-CN">
              <a:ea typeface="+mn-ea"/>
            </a:endParaRPr>
          </a:p>
          <a:p>
            <a:pPr lvl="0"/>
            <a:r>
              <a:rPr lang="en-US" altLang="zh-CN">
                <a:ea typeface="宋体" panose="02010600030101010101" pitchFamily="2" charset="-122"/>
              </a:rPr>
              <a:t>Eex</a:t>
            </a:r>
            <a:r>
              <a:rPr lang="zh-CN" altLang="en-US">
                <a:ea typeface="+mn-ea"/>
              </a:rPr>
              <a:t>使得：轮廓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持续贴近目标物体轮廓线，直到到达为止。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74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95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r>
              <a:rPr lang="en-US" altLang="zh-CN" dirty="0">
                <a:ea typeface="宋体" panose="02010600030101010101" pitchFamily="2" charset="-122"/>
              </a:rPr>
              <a:t>7.2.1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7.2.2 </a:t>
            </a:r>
            <a:r>
              <a:rPr lang="zh-CN" altLang="en-US" dirty="0">
                <a:ea typeface="宋体" panose="02010600030101010101" pitchFamily="2" charset="-122"/>
              </a:rPr>
              <a:t>一方面算法简单，所以只是提一下，</a:t>
            </a:r>
            <a:endParaRPr lang="en-US" altLang="zh-CN" dirty="0">
              <a:ea typeface="宋体" panose="02010600030101010101" pitchFamily="2" charset="-122"/>
            </a:endParaRPr>
          </a:p>
          <a:p>
            <a:pPr lvl="0"/>
            <a:r>
              <a:rPr lang="zh-CN" altLang="en-US" dirty="0">
                <a:ea typeface="宋体" panose="02010600030101010101" pitchFamily="2" charset="-122"/>
              </a:rPr>
              <a:t>另一方面，这里的谓词</a:t>
            </a: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没有明确给出，因此需要学完后面的知识才会了解</a:t>
            </a:r>
            <a:r>
              <a:rPr lang="en-US" altLang="zh-CN" dirty="0">
                <a:ea typeface="宋体" panose="02010600030101010101" pitchFamily="2" charset="-122"/>
              </a:rPr>
              <a:t>——</a:t>
            </a:r>
            <a:r>
              <a:rPr lang="zh-CN" altLang="en-US" dirty="0">
                <a:ea typeface="宋体" panose="02010600030101010101" pitchFamily="2" charset="-122"/>
              </a:rPr>
              <a:t>即特征提取。</a:t>
            </a:r>
          </a:p>
        </p:txBody>
      </p:sp>
    </p:spTree>
    <p:extLst>
      <p:ext uri="{BB962C8B-B14F-4D97-AF65-F5344CB8AC3E}">
        <p14:creationId xmlns:p14="http://schemas.microsoft.com/office/powerpoint/2010/main" val="2669180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0359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3694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06792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106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94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69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E355C4-673C-884D-8FFA-21ECFAAFA377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2024/5/21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lvl="0" fontAlgn="base">
              <a:buNone/>
            </a:pPr>
            <a:fld id="{9A0DB2DC-4C9A-4742-B13C-FB6460FD3503}" type="slidenum">
              <a:rPr lang="zh-CN" altLang="en-US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3438" y="1066800"/>
            <a:ext cx="3924300" cy="24003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643438" y="3619500"/>
            <a:ext cx="3924300" cy="24003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7"/>
          <p:cNvSpPr/>
          <p:nvPr/>
        </p:nvSpPr>
        <p:spPr>
          <a:xfrm>
            <a:off x="685800" y="2393950"/>
            <a:ext cx="77724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34925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300">
                <a:solidFill>
                  <a:srgbClr val="663300"/>
                </a:solidFill>
              </a:defRPr>
            </a:lvl1pPr>
          </a:lstStyle>
          <a:p>
            <a:pPr lvl="0" fontAlgn="base"/>
            <a:r>
              <a:rPr lang="zh-CN" altLang="zh-CN" strike="noStrike" noProof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/>
            </a:lvl1pPr>
          </a:lstStyle>
          <a:p>
            <a:pPr lvl="0" fontAlgn="base"/>
            <a:r>
              <a:rPr lang="zh-CN" altLang="zh-CN" strike="noStrike" noProof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286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mtClean="0"/>
            </a:lvl1pPr>
          </a:lstStyle>
          <a:p>
            <a:pPr fontAlgn="base">
              <a:defRPr/>
            </a:pPr>
            <a:fld id="{6EC5AD7F-53A6-4C11-A27C-587BE3E99D2E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7"/>
          <p:cNvSpPr/>
          <p:nvPr/>
        </p:nvSpPr>
        <p:spPr>
          <a:xfrm>
            <a:off x="685800" y="2393950"/>
            <a:ext cx="77724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34925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300">
                <a:solidFill>
                  <a:srgbClr val="663300"/>
                </a:solidFill>
              </a:defRPr>
            </a:lvl1pPr>
          </a:lstStyle>
          <a:p>
            <a:pPr lvl="0" fontAlgn="base"/>
            <a:r>
              <a:rPr lang="zh-CN" altLang="zh-CN" strike="noStrike" noProof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/>
            </a:lvl1pPr>
          </a:lstStyle>
          <a:p>
            <a:pPr lvl="0" fontAlgn="base"/>
            <a:r>
              <a:rPr lang="zh-CN" altLang="zh-CN" strike="noStrike" noProof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286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mtClean="0"/>
            </a:lvl1pPr>
          </a:lstStyle>
          <a:p>
            <a:pPr fontAlgn="base">
              <a:defRPr/>
            </a:pPr>
            <a:fld id="{6EC5AD7F-53A6-4C11-A27C-587BE3E99D2E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3438" y="1066800"/>
            <a:ext cx="3924300" cy="24003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643438" y="3619500"/>
            <a:ext cx="3924300" cy="24003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3438" y="1066800"/>
            <a:ext cx="3924300" cy="49530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E355C4-673C-884D-8FFA-21ECFAAFA377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2024/5/21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 fontAlgn="base">
              <a:buNone/>
            </a:pPr>
            <a:fld id="{9A0DB2DC-4C9A-4742-B13C-FB6460FD3503}" type="slidenum">
              <a:rPr lang="zh-CN" altLang="en-US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566738" y="1066800"/>
            <a:ext cx="8001000" cy="495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 indent="-436245"/>
            <a:r>
              <a:rPr lang="zh-CN" altLang="zh-CN"/>
              <a:t>第二级</a:t>
            </a:r>
          </a:p>
          <a:p>
            <a:pPr lvl="2" indent="-394970"/>
            <a:r>
              <a:rPr lang="zh-CN" altLang="zh-CN"/>
              <a:t>第三级</a:t>
            </a:r>
          </a:p>
          <a:p>
            <a:pPr lvl="3" indent="-387350"/>
            <a:r>
              <a:rPr lang="zh-CN" altLang="zh-CN"/>
              <a:t>第四级</a:t>
            </a:r>
          </a:p>
          <a:p>
            <a:pPr lvl="4" indent="-398780"/>
            <a:r>
              <a:rPr lang="zh-CN" altLang="zh-CN"/>
              <a:t>第五级</a:t>
            </a:r>
          </a:p>
        </p:txBody>
      </p:sp>
      <p:sp>
        <p:nvSpPr>
          <p:cNvPr id="3076" name="AutoShape 4"/>
          <p:cNvSpPr/>
          <p:nvPr/>
        </p:nvSpPr>
        <p:spPr>
          <a:xfrm>
            <a:off x="609600" y="914400"/>
            <a:ext cx="7958138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4127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4127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eaLnBrk="0" hangingPunct="0"/>
            <a:endParaRPr lang="zh-CN" altLang="en-US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3352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663300"/>
        </a:buClr>
        <a:buSzPct val="80000"/>
        <a:buFont typeface="Wingdings" panose="05000000000000000000" pitchFamily="2" charset="2"/>
        <a:buChar char="n"/>
        <a:defRPr sz="2000" kern="1200">
          <a:solidFill>
            <a:srgbClr val="800000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l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Verdana" panose="020B060403050404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566738" y="1066800"/>
            <a:ext cx="8001000" cy="495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 indent="-436245"/>
            <a:r>
              <a:rPr lang="zh-CN" altLang="zh-CN"/>
              <a:t>第二级</a:t>
            </a:r>
          </a:p>
          <a:p>
            <a:pPr lvl="2" indent="-394970"/>
            <a:r>
              <a:rPr lang="zh-CN" altLang="zh-CN"/>
              <a:t>第三级</a:t>
            </a:r>
          </a:p>
          <a:p>
            <a:pPr lvl="3" indent="-387350"/>
            <a:r>
              <a:rPr lang="zh-CN" altLang="zh-CN"/>
              <a:t>第四级</a:t>
            </a:r>
          </a:p>
          <a:p>
            <a:pPr lvl="4" indent="-398780"/>
            <a:r>
              <a:rPr lang="zh-CN" altLang="zh-CN"/>
              <a:t>第五级</a:t>
            </a:r>
          </a:p>
        </p:txBody>
      </p:sp>
      <p:sp>
        <p:nvSpPr>
          <p:cNvPr id="3076" name="AutoShape 4"/>
          <p:cNvSpPr/>
          <p:nvPr/>
        </p:nvSpPr>
        <p:spPr>
          <a:xfrm>
            <a:off x="609600" y="914400"/>
            <a:ext cx="7958138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4127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4127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eaLnBrk="0" hangingPunct="0"/>
            <a:endParaRPr lang="zh-CN" altLang="en-US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3352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 fontAlgn="base">
              <a:defRPr/>
            </a:pPr>
            <a:fld id="{32132A16-1DB1-48D3-95C5-673DFB32400A}" type="slidenum"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lang="zh-CN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663300"/>
        </a:buClr>
        <a:buSzPct val="80000"/>
        <a:buFont typeface="Wingdings" panose="05000000000000000000" pitchFamily="2" charset="2"/>
        <a:buChar char="n"/>
        <a:defRPr sz="2000" kern="1200">
          <a:solidFill>
            <a:srgbClr val="800000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l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Verdana" panose="020B060403050404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1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170" name="Rectangle 2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>
              <a:buClrTx/>
              <a:buSzTx/>
              <a:buFontTx/>
            </a:pPr>
            <a:r>
              <a:rPr lang="en-US" altLang="zh-CN" kern="1200">
                <a:solidFill>
                  <a:srgbClr val="663300"/>
                </a:solidFill>
                <a:latin typeface="+mj-lt"/>
                <a:ea typeface="PMingLiU" pitchFamily="18" charset="-120"/>
                <a:cs typeface="+mj-cs"/>
              </a:rPr>
              <a:t>7</a:t>
            </a:r>
            <a:r>
              <a:rPr lang="zh-CN" altLang="zh-CN" kern="1200">
                <a:solidFill>
                  <a:srgbClr val="663300"/>
                </a:solidFill>
                <a:latin typeface="+mj-lt"/>
                <a:ea typeface="PMingLiU" pitchFamily="18" charset="-120"/>
                <a:cs typeface="+mj-cs"/>
              </a:rPr>
              <a:t> </a:t>
            </a:r>
            <a:r>
              <a:rPr lang="zh-TW" altLang="zh-CN" kern="1200">
                <a:solidFill>
                  <a:srgbClr val="663300"/>
                </a:solidFill>
                <a:latin typeface="+mj-lt"/>
                <a:ea typeface="黑体" panose="02010609060101010101" pitchFamily="49" charset="-122"/>
                <a:cs typeface="+mj-cs"/>
              </a:rPr>
              <a:t>图像</a:t>
            </a:r>
            <a:r>
              <a:rPr lang="zh-CN" altLang="zh-TW" kern="1200">
                <a:solidFill>
                  <a:srgbClr val="663300"/>
                </a:solidFill>
                <a:latin typeface="+mj-lt"/>
                <a:ea typeface="黑体" panose="02010609060101010101" pitchFamily="49" charset="-122"/>
                <a:cs typeface="+mj-cs"/>
              </a:rPr>
              <a:t>分割</a:t>
            </a:r>
            <a:br>
              <a:rPr lang="zh-TW" altLang="zh-CN" kern="1200">
                <a:solidFill>
                  <a:srgbClr val="663300"/>
                </a:solidFill>
                <a:latin typeface="+mj-lt"/>
                <a:ea typeface="华文琥珀" panose="02010800040101010101" pitchFamily="2" charset="-122"/>
                <a:cs typeface="+mj-cs"/>
              </a:rPr>
            </a:br>
            <a:r>
              <a:rPr lang="en-US" altLang="zh-CN" kern="1200">
                <a:solidFill>
                  <a:srgbClr val="663300"/>
                </a:solidFill>
                <a:latin typeface="+mj-lt"/>
                <a:ea typeface="+mj-ea"/>
                <a:cs typeface="+mj-cs"/>
              </a:rPr>
              <a:t>IMAGE SEGMENTATION</a:t>
            </a:r>
          </a:p>
        </p:txBody>
      </p:sp>
      <p:sp>
        <p:nvSpPr>
          <p:cNvPr id="7171" name="Rectangle 3"/>
          <p:cNvSpPr>
            <a:spLocks noGrp="1"/>
          </p:cNvSpPr>
          <p:nvPr>
            <p:ph type="subTitle" idx="1"/>
          </p:nvPr>
        </p:nvSpPr>
        <p:spPr>
          <a:xfrm>
            <a:off x="873821" y="2861196"/>
            <a:ext cx="3842195" cy="3384376"/>
          </a:xfrm>
        </p:spPr>
        <p:txBody>
          <a:bodyPr vert="horz" wrap="square" lIns="91440" tIns="45720" rIns="91440" bIns="45720" anchor="t" anchorCtr="0"/>
          <a:lstStyle/>
          <a:p>
            <a:pPr algn="l" eaLnBrk="1" hangingPunct="1">
              <a:lnSpc>
                <a:spcPct val="100000"/>
              </a:lnSpc>
              <a:buSzPct val="80000"/>
              <a:buNone/>
            </a:pPr>
            <a:r>
              <a:rPr lang="en-US" altLang="zh-CN" sz="2000" kern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7.1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图像分割的概念</a:t>
            </a:r>
            <a:endParaRPr lang="en-US" altLang="zh-CN" sz="2000" kern="1200" dirty="0">
              <a:solidFill>
                <a:schemeClr val="tx1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algn="l" eaLnBrk="1" hangingPunct="1">
              <a:lnSpc>
                <a:spcPct val="100000"/>
              </a:lnSpc>
              <a:buSzPct val="80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</a:rPr>
              <a:t>7.2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区域划分</a:t>
            </a:r>
            <a:endParaRPr lang="en-US" altLang="zh-CN" sz="2000" kern="1200" dirty="0">
              <a:solidFill>
                <a:schemeClr val="tx1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lvl="1" eaLnBrk="1" hangingPunct="1"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7.2.1 </a:t>
            </a:r>
            <a:r>
              <a:rPr lang="en-US" altLang="zh-CN" sz="1600" dirty="0" err="1">
                <a:latin typeface="宋体" panose="02010600030101010101" pitchFamily="2" charset="-122"/>
              </a:rPr>
              <a:t>区域</a:t>
            </a:r>
            <a:r>
              <a:rPr lang="zh-CN" altLang="en-US" sz="1600" dirty="0">
                <a:latin typeface="宋体" panose="02010600030101010101" pitchFamily="2" charset="-122"/>
              </a:rPr>
              <a:t>生长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 lvl="1" eaLnBrk="1" hangingPunct="1"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7.2.2 </a:t>
            </a:r>
            <a:r>
              <a:rPr lang="en-US" altLang="zh-CN" sz="1600" dirty="0" err="1">
                <a:latin typeface="宋体" panose="02010600030101010101" pitchFamily="2" charset="-122"/>
              </a:rPr>
              <a:t>区域分割</a:t>
            </a:r>
            <a:r>
              <a:rPr lang="zh-CN" altLang="en-US" sz="1600" dirty="0">
                <a:latin typeface="宋体" panose="02010600030101010101" pitchFamily="2" charset="-122"/>
              </a:rPr>
              <a:t>与聚合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 lvl="1" eaLnBrk="1" hangingPunct="1"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7.2.3 </a:t>
            </a:r>
            <a:r>
              <a:rPr lang="en-US" altLang="zh-CN" sz="1600" dirty="0" err="1">
                <a:latin typeface="宋体" panose="02010600030101010101" pitchFamily="2" charset="-122"/>
              </a:rPr>
              <a:t>阈值处理</a:t>
            </a:r>
            <a:r>
              <a:rPr lang="en-US" altLang="zh-CN" sz="1600" dirty="0">
                <a:latin typeface="宋体" panose="02010600030101010101" pitchFamily="2" charset="-122"/>
              </a:rPr>
              <a:t> </a:t>
            </a:r>
            <a:endParaRPr lang="en-US" altLang="zh-CN" sz="1600" kern="1200" dirty="0">
              <a:solidFill>
                <a:schemeClr val="tx1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algn="l" eaLnBrk="1" hangingPunct="1">
              <a:lnSpc>
                <a:spcPct val="100000"/>
              </a:lnSpc>
              <a:buSzPct val="80000"/>
              <a:buNone/>
            </a:pPr>
            <a:r>
              <a:rPr lang="en-US" altLang="zh-CN" sz="2000" kern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7.3 </a:t>
            </a:r>
            <a:r>
              <a:rPr lang="zh-CN" altLang="en-US" sz="2000" kern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边缘检测</a:t>
            </a:r>
            <a:endParaRPr lang="en-US" altLang="zh-CN" sz="2000" kern="1200" dirty="0">
              <a:solidFill>
                <a:schemeClr val="tx1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471170" lvl="1" indent="0" eaLnBrk="1" hangingPunct="1">
              <a:buNone/>
            </a:pPr>
            <a:r>
              <a:rPr lang="en-US" altLang="zh-CN" sz="1600" kern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7.3.1 </a:t>
            </a:r>
            <a:r>
              <a:rPr lang="zh-CN" altLang="en-US" sz="1600" kern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梯度方法</a:t>
            </a:r>
            <a:endParaRPr lang="en-US" altLang="zh-CN" sz="1600" kern="1200" dirty="0">
              <a:solidFill>
                <a:schemeClr val="tx1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471170" lvl="1" indent="0" eaLnBrk="1" hangingPunct="1">
              <a:buNone/>
            </a:pP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</a:rPr>
              <a:t>7.3.2 </a:t>
            </a:r>
            <a:r>
              <a:rPr lang="en-US" altLang="zh-CN" sz="1600" dirty="0">
                <a:latin typeface="宋体" panose="02010600030101010101" pitchFamily="2" charset="-122"/>
              </a:rPr>
              <a:t>Canny</a:t>
            </a:r>
            <a:r>
              <a:rPr lang="zh-CN" altLang="en-US" sz="1600" dirty="0">
                <a:latin typeface="宋体" panose="02010600030101010101" pitchFamily="2" charset="-122"/>
              </a:rPr>
              <a:t>算法</a:t>
            </a:r>
            <a:endParaRPr lang="en-US" altLang="zh-CN" sz="1600" kern="1200" dirty="0">
              <a:solidFill>
                <a:schemeClr val="tx1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471170" lvl="1" indent="0" eaLnBrk="1" hangingPunct="1"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7.3.3 Marr</a:t>
            </a:r>
            <a:r>
              <a:rPr lang="zh-CN" altLang="en-US" sz="1600" dirty="0">
                <a:latin typeface="宋体" panose="02010600030101010101" pitchFamily="2" charset="-122"/>
              </a:rPr>
              <a:t>算法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 indent="-436880" eaLnBrk="1" hangingPunct="1"/>
            <a:r>
              <a:rPr lang="en-US" altLang="zh-CN" sz="2000" dirty="0">
                <a:latin typeface="宋体" panose="02010600030101010101" pitchFamily="2" charset="-122"/>
              </a:rPr>
              <a:t>7.4 </a:t>
            </a:r>
            <a:r>
              <a:rPr lang="zh-CN" altLang="en-US" sz="2000" dirty="0">
                <a:latin typeface="宋体" panose="02010600030101010101" pitchFamily="2" charset="-122"/>
              </a:rPr>
              <a:t>角点提取</a:t>
            </a:r>
            <a:endParaRPr lang="en-US" altLang="zh-CN" sz="2000" dirty="0">
              <a:latin typeface="宋体" panose="02010600030101010101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813F9E-DEC3-4522-A267-214A24C0F075}"/>
              </a:ext>
            </a:extLst>
          </p:cNvPr>
          <p:cNvSpPr txBox="1">
            <a:spLocks/>
          </p:cNvSpPr>
          <p:nvPr/>
        </p:nvSpPr>
        <p:spPr>
          <a:xfrm>
            <a:off x="4932040" y="2852936"/>
            <a:ext cx="3246287" cy="332062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3300"/>
              </a:buClr>
              <a:buSzPct val="80000"/>
              <a:buFont typeface="Wingdings" panose="05000000000000000000" pitchFamily="2" charset="2"/>
              <a:buNone/>
              <a:defRPr sz="1800" kern="120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anose="020B060403050404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7.5 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图像分割经典算法</a:t>
            </a: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>
              <a:buNone/>
            </a:pPr>
            <a:r>
              <a:rPr lang="en-US" altLang="zh-CN" sz="1600" b="0" dirty="0">
                <a:latin typeface="宋体" panose="02010600030101010101" pitchFamily="2" charset="-122"/>
              </a:rPr>
              <a:t>7.5.1 </a:t>
            </a:r>
            <a:r>
              <a:rPr lang="zh-CN" altLang="en-US" sz="1600" b="0" dirty="0">
                <a:latin typeface="宋体" panose="02010600030101010101" pitchFamily="2" charset="-122"/>
              </a:rPr>
              <a:t>主动轮廓模型</a:t>
            </a:r>
            <a:endParaRPr lang="en-US" altLang="zh-CN" sz="1600" b="0" dirty="0">
              <a:latin typeface="宋体" panose="02010600030101010101" pitchFamily="2" charset="-122"/>
            </a:endParaRPr>
          </a:p>
          <a:p>
            <a:pPr lvl="1" eaLnBrk="1" hangingPunct="1">
              <a:buNone/>
            </a:pPr>
            <a:r>
              <a:rPr lang="en-US" altLang="zh-CN" sz="1600" b="0" dirty="0">
                <a:latin typeface="宋体" panose="02010600030101010101" pitchFamily="2" charset="-122"/>
              </a:rPr>
              <a:t>7.5.2 </a:t>
            </a:r>
            <a:r>
              <a:rPr lang="zh-CN" altLang="en-US" sz="1600" b="0" dirty="0">
                <a:latin typeface="宋体" panose="02010600030101010101" pitchFamily="2" charset="-122"/>
              </a:rPr>
              <a:t>水平集方法</a:t>
            </a:r>
            <a:endParaRPr lang="en-US" altLang="zh-CN" sz="1600" b="0" dirty="0">
              <a:latin typeface="宋体" panose="02010600030101010101" pitchFamily="2" charset="-122"/>
            </a:endParaRPr>
          </a:p>
          <a:p>
            <a:pPr lvl="1" eaLnBrk="1" hangingPunct="1">
              <a:buNone/>
            </a:pPr>
            <a:r>
              <a:rPr lang="en-US" altLang="zh-CN" sz="1600" b="0" dirty="0">
                <a:latin typeface="宋体" panose="02010600030101010101" pitchFamily="2" charset="-122"/>
              </a:rPr>
              <a:t>7.5.3 </a:t>
            </a:r>
            <a:r>
              <a:rPr lang="zh-CN" altLang="en-US" sz="1600" b="0" dirty="0">
                <a:latin typeface="宋体" panose="02010600030101010101" pitchFamily="2" charset="-122"/>
              </a:rPr>
              <a:t>图割算法</a:t>
            </a:r>
            <a:endParaRPr lang="en-US" altLang="zh-CN" sz="1600" b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7.6 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聚类</a:t>
            </a: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471170" lvl="1" indent="0" eaLnBrk="1" hangingPunct="1">
              <a:buFont typeface="Wingdings" panose="05000000000000000000" pitchFamily="2" charset="2"/>
              <a:buNone/>
            </a:pPr>
            <a:r>
              <a:rPr lang="en-US" altLang="zh-CN" sz="1600" b="0" dirty="0">
                <a:latin typeface="宋体" panose="02010600030101010101" pitchFamily="2" charset="-122"/>
              </a:rPr>
              <a:t>7.6.1 </a:t>
            </a:r>
            <a:r>
              <a:rPr lang="en-US" altLang="zh-CN" sz="1600" b="0" dirty="0" err="1">
                <a:latin typeface="宋体" panose="02010600030101010101" pitchFamily="2" charset="-122"/>
              </a:rPr>
              <a:t>K均值</a:t>
            </a:r>
            <a:endParaRPr lang="en-US" altLang="zh-CN" sz="1600" b="0" dirty="0">
              <a:latin typeface="宋体" panose="02010600030101010101" pitchFamily="2" charset="-122"/>
            </a:endParaRPr>
          </a:p>
          <a:p>
            <a:pPr marL="471170" lvl="1" indent="0" eaLnBrk="1" hangingPunct="1">
              <a:buFont typeface="Wingdings" panose="05000000000000000000" pitchFamily="2" charset="2"/>
              <a:buNone/>
            </a:pPr>
            <a:r>
              <a:rPr lang="en-US" altLang="zh-CN" sz="1600" b="0" dirty="0">
                <a:latin typeface="宋体" panose="02010600030101010101" pitchFamily="2" charset="-122"/>
              </a:rPr>
              <a:t>7.6.2 </a:t>
            </a:r>
            <a:r>
              <a:rPr lang="zh-CN" altLang="en-US" sz="1600" b="0" dirty="0">
                <a:latin typeface="宋体" panose="02010600030101010101" pitchFamily="2" charset="-122"/>
              </a:rPr>
              <a:t>霍夫变换</a:t>
            </a:r>
            <a:endParaRPr lang="en-US" altLang="zh-CN" sz="1600" b="0" dirty="0">
              <a:latin typeface="宋体" panose="02010600030101010101" pitchFamily="2" charset="-122"/>
            </a:endParaRPr>
          </a:p>
          <a:p>
            <a:pPr marL="471170" lvl="1" indent="0" eaLnBrk="1" hangingPunct="1">
              <a:buNone/>
            </a:pPr>
            <a:r>
              <a:rPr lang="en-US" altLang="zh-CN" sz="1600" b="0" dirty="0">
                <a:latin typeface="宋体" panose="02010600030101010101" pitchFamily="2" charset="-122"/>
              </a:rPr>
              <a:t>7.6.3 SIFT</a:t>
            </a:r>
            <a:r>
              <a:rPr lang="zh-CN" altLang="en-US" sz="1600" b="0" dirty="0">
                <a:latin typeface="宋体" panose="02010600030101010101" pitchFamily="2" charset="-122"/>
              </a:rPr>
              <a:t>特征</a:t>
            </a:r>
            <a:endParaRPr lang="en-US" altLang="zh-CN" sz="1600" b="0" dirty="0">
              <a:latin typeface="宋体" panose="02010600030101010101" pitchFamily="2" charset="-122"/>
            </a:endParaRPr>
          </a:p>
          <a:p>
            <a:pPr marL="471170" lvl="1" indent="0" eaLnBrk="1" hangingPunct="1">
              <a:buNone/>
            </a:pPr>
            <a:r>
              <a:rPr lang="en-US" altLang="zh-CN" sz="1600" b="0" dirty="0">
                <a:latin typeface="宋体" panose="02010600030101010101" pitchFamily="2" charset="-122"/>
              </a:rPr>
              <a:t>7.6.4 </a:t>
            </a:r>
            <a:r>
              <a:rPr lang="zh-CN" altLang="en-US" sz="1600" b="0" dirty="0">
                <a:latin typeface="宋体" panose="02010600030101010101" pitchFamily="2" charset="-122"/>
              </a:rPr>
              <a:t>主成分分析</a:t>
            </a:r>
            <a:endParaRPr lang="en-US" altLang="zh-CN" sz="1600" b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7.7 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</a:rPr>
              <a:t>计算机视觉简介</a:t>
            </a: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90000"/>
              </a:lnSpc>
            </a:pPr>
            <a:endParaRPr lang="zh-CN" altLang="zh-CN" sz="2400" b="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C74F40-9A99-4769-86A2-9540F9C385B8}"/>
              </a:ext>
            </a:extLst>
          </p:cNvPr>
          <p:cNvSpPr/>
          <p:nvPr/>
        </p:nvSpPr>
        <p:spPr bwMode="auto">
          <a:xfrm>
            <a:off x="755576" y="2840034"/>
            <a:ext cx="3246287" cy="332062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10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7.2.3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阈值处理</a:t>
            </a:r>
          </a:p>
        </p:txBody>
      </p:sp>
      <p:pic>
        <p:nvPicPr>
          <p:cNvPr id="7884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484313"/>
            <a:ext cx="5973763" cy="2143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0" name="Picture 3"/>
          <p:cNvPicPr>
            <a:picLocks noChangeAspect="1"/>
          </p:cNvPicPr>
          <p:nvPr/>
        </p:nvPicPr>
        <p:blipFill>
          <a:blip r:embed="rId4"/>
          <a:srcRect b="84824"/>
          <a:stretch>
            <a:fillRect/>
          </a:stretch>
        </p:blipFill>
        <p:spPr>
          <a:xfrm>
            <a:off x="6954838" y="1525588"/>
            <a:ext cx="1577975" cy="319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88" y="5214938"/>
            <a:ext cx="4138612" cy="900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3" name="TextBox 6"/>
          <p:cNvSpPr txBox="1"/>
          <p:nvPr/>
        </p:nvSpPr>
        <p:spPr>
          <a:xfrm>
            <a:off x="1258888" y="3813175"/>
            <a:ext cx="6715125" cy="8302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图像中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f(x,y)&gt;T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的任何点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(x,y)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称为一个</a:t>
            </a:r>
            <a:r>
              <a:rPr lang="zh-CN" alt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目标点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en-US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否则该点称为</a:t>
            </a:r>
            <a:r>
              <a:rPr lang="zh-CN" altLang="en-US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背景点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b="0" i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4" name="文本框 1"/>
          <p:cNvSpPr txBox="1"/>
          <p:nvPr/>
        </p:nvSpPr>
        <p:spPr>
          <a:xfrm>
            <a:off x="6908800" y="1844675"/>
            <a:ext cx="1778000" cy="1477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10.35</a:t>
            </a:r>
          </a:p>
          <a:p>
            <a:pPr eaLnBrk="0" hangingPunct="0"/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可被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(a)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单阈值和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(b)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双阈值分割的灰度直方图</a:t>
            </a:r>
          </a:p>
        </p:txBody>
      </p:sp>
    </p:spTree>
    <p:extLst>
      <p:ext uri="{BB962C8B-B14F-4D97-AF65-F5344CB8AC3E}">
        <p14:creationId xmlns:p14="http://schemas.microsoft.com/office/powerpoint/2010/main" val="260918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11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7.2.3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阈值处理</a:t>
            </a:r>
          </a:p>
        </p:txBody>
      </p:sp>
      <p:pic>
        <p:nvPicPr>
          <p:cNvPr id="82945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" y="1772920"/>
            <a:ext cx="7270750" cy="394525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03831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12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一、基本全局阈值</a:t>
            </a:r>
          </a:p>
        </p:txBody>
      </p:sp>
      <p:sp>
        <p:nvSpPr>
          <p:cNvPr id="83970" name="内容占位符 4"/>
          <p:cNvSpPr>
            <a:spLocks noGrp="1"/>
          </p:cNvSpPr>
          <p:nvPr>
            <p:ph idx="1"/>
          </p:nvPr>
        </p:nvSpPr>
        <p:spPr>
          <a:xfrm>
            <a:off x="611560" y="1341115"/>
            <a:ext cx="7787208" cy="3384029"/>
          </a:xfrm>
          <a:noFill/>
          <a:ln>
            <a:noFill/>
          </a:ln>
        </p:spPr>
        <p:txBody>
          <a:bodyPr anchor="t" anchorCtr="0"/>
          <a:lstStyle/>
          <a:p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基本全局阈值算法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:</a:t>
            </a:r>
          </a:p>
          <a:p>
            <a:endParaRPr lang="en-US" altLang="zh-CN" sz="10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47117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1. </a:t>
            </a:r>
            <a:r>
              <a:rPr lang="zh-CN" altLang="en-US" sz="2000" dirty="0">
                <a:ea typeface="宋体" panose="02010600030101010101" pitchFamily="2" charset="-122"/>
              </a:rPr>
              <a:t>为全局阈值</a:t>
            </a:r>
            <a:r>
              <a:rPr lang="en-US" altLang="zh-CN" sz="2000" i="1" dirty="0">
                <a:ea typeface="宋体" panose="02010600030101010101" pitchFamily="2" charset="-122"/>
              </a:rPr>
              <a:t>T</a:t>
            </a:r>
            <a:r>
              <a:rPr lang="zh-CN" altLang="en-US" sz="2000" dirty="0">
                <a:ea typeface="宋体" panose="02010600030101010101" pitchFamily="2" charset="-122"/>
              </a:rPr>
              <a:t>选择一个初始估计值。</a:t>
            </a:r>
          </a:p>
          <a:p>
            <a:pPr marL="47117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2.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ea typeface="宋体" panose="02010600030101010101" pitchFamily="2" charset="-122"/>
              </a:rPr>
              <a:t>T</a:t>
            </a:r>
            <a:r>
              <a:rPr lang="zh-CN" altLang="en-US" sz="2000" dirty="0">
                <a:ea typeface="宋体" panose="02010600030101010101" pitchFamily="2" charset="-122"/>
              </a:rPr>
              <a:t>分割图像。这将产生两组像素：由灰度值大于</a:t>
            </a:r>
            <a:r>
              <a:rPr lang="en-US" altLang="zh-CN" sz="2000" i="1" dirty="0">
                <a:ea typeface="宋体" panose="02010600030101010101" pitchFamily="2" charset="-122"/>
              </a:rPr>
              <a:t>T</a:t>
            </a:r>
            <a:r>
              <a:rPr lang="zh-CN" altLang="en-US" sz="2000" dirty="0">
                <a:ea typeface="宋体" panose="02010600030101010101" pitchFamily="2" charset="-122"/>
              </a:rPr>
              <a:t>的所有像素组成的</a:t>
            </a:r>
            <a:r>
              <a:rPr lang="en-US" altLang="zh-CN" sz="2000" i="1" dirty="0">
                <a:ea typeface="宋体" panose="02010600030101010101" pitchFamily="2" charset="-122"/>
              </a:rPr>
              <a:t>G</a:t>
            </a:r>
            <a:r>
              <a:rPr lang="en-US" altLang="zh-CN" sz="2000" baseline="-25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，由所有小于等于</a:t>
            </a:r>
            <a:r>
              <a:rPr lang="en-US" altLang="zh-CN" sz="2000" dirty="0">
                <a:ea typeface="宋体" panose="02010600030101010101" pitchFamily="2" charset="-122"/>
              </a:rPr>
              <a:t>T</a:t>
            </a:r>
            <a:r>
              <a:rPr lang="zh-CN" altLang="en-US" sz="2000" dirty="0">
                <a:ea typeface="宋体" panose="02010600030101010101" pitchFamily="2" charset="-122"/>
              </a:rPr>
              <a:t>的像素组成的</a:t>
            </a:r>
            <a:r>
              <a:rPr lang="en-US" altLang="zh-CN" sz="2000" i="1" dirty="0">
                <a:ea typeface="宋体" panose="02010600030101010101" pitchFamily="2" charset="-122"/>
              </a:rPr>
              <a:t>G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  <a:endParaRPr lang="en-US" altLang="zh-CN" sz="2000" baseline="-25000" dirty="0">
              <a:ea typeface="宋体" panose="02010600030101010101" pitchFamily="2" charset="-122"/>
            </a:endParaRPr>
          </a:p>
          <a:p>
            <a:pPr marL="47117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3. </a:t>
            </a:r>
            <a:r>
              <a:rPr lang="zh-CN" altLang="en-US" sz="2000" dirty="0">
                <a:ea typeface="宋体" panose="02010600030101010101" pitchFamily="2" charset="-122"/>
              </a:rPr>
              <a:t>对</a:t>
            </a:r>
            <a:r>
              <a:rPr lang="en-US" altLang="zh-CN" sz="2000" i="1" dirty="0">
                <a:ea typeface="宋体" panose="02010600030101010101" pitchFamily="2" charset="-122"/>
              </a:rPr>
              <a:t>G</a:t>
            </a:r>
            <a:r>
              <a:rPr lang="en-US" altLang="zh-CN" sz="2000" baseline="-25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i="1" dirty="0">
                <a:ea typeface="宋体" panose="02010600030101010101" pitchFamily="2" charset="-122"/>
              </a:rPr>
              <a:t>G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</a:rPr>
              <a:t>中的像素分别计算平均灰度值（均值）</a:t>
            </a:r>
            <a:r>
              <a:rPr lang="en-US" altLang="zh-CN" sz="2000" i="1" dirty="0">
                <a:ea typeface="宋体" panose="02010600030101010101" pitchFamily="2" charset="-122"/>
              </a:rPr>
              <a:t>m</a:t>
            </a:r>
            <a:r>
              <a:rPr lang="en-US" altLang="zh-CN" sz="2000" baseline="-25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i="1" dirty="0">
                <a:ea typeface="宋体" panose="02010600030101010101" pitchFamily="2" charset="-122"/>
              </a:rPr>
              <a:t>m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  <a:endParaRPr lang="en-US" altLang="zh-CN" sz="2000" baseline="-25000" dirty="0">
              <a:ea typeface="宋体" panose="02010600030101010101" pitchFamily="2" charset="-122"/>
            </a:endParaRPr>
          </a:p>
          <a:p>
            <a:pPr marL="47117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4. </a:t>
            </a:r>
            <a:r>
              <a:rPr lang="zh-CN" altLang="en-US" sz="2000" dirty="0">
                <a:ea typeface="宋体" panose="02010600030101010101" pitchFamily="2" charset="-122"/>
              </a:rPr>
              <a:t>在</a:t>
            </a:r>
            <a:r>
              <a:rPr lang="en-US" altLang="zh-CN" sz="2000" i="1" dirty="0">
                <a:ea typeface="宋体" panose="02010600030101010101" pitchFamily="2" charset="-122"/>
              </a:rPr>
              <a:t>m</a:t>
            </a:r>
            <a:r>
              <a:rPr lang="en-US" altLang="zh-CN" sz="2000" baseline="-25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和</a:t>
            </a:r>
            <a:r>
              <a:rPr lang="en-US" altLang="zh-CN" sz="2000" i="1" dirty="0">
                <a:ea typeface="宋体" panose="02010600030101010101" pitchFamily="2" charset="-122"/>
              </a:rPr>
              <a:t>m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</a:rPr>
              <a:t>之间计算一个新的阈值：</a:t>
            </a:r>
            <a:r>
              <a:rPr lang="en-US" altLang="zh-CN" sz="2000" i="1" dirty="0">
                <a:ea typeface="宋体" panose="02010600030101010101" pitchFamily="2" charset="-122"/>
              </a:rPr>
              <a:t>T</a:t>
            </a:r>
            <a:r>
              <a:rPr lang="en-US" altLang="zh-CN" sz="2000" dirty="0">
                <a:ea typeface="宋体" panose="02010600030101010101" pitchFamily="2" charset="-122"/>
              </a:rPr>
              <a:t> = (</a:t>
            </a:r>
            <a:r>
              <a:rPr lang="en-US" altLang="zh-CN" sz="2000" i="1" dirty="0">
                <a:ea typeface="宋体" panose="02010600030101010101" pitchFamily="2" charset="-122"/>
              </a:rPr>
              <a:t>m</a:t>
            </a:r>
            <a:r>
              <a:rPr lang="en-US" altLang="zh-CN" sz="2000" baseline="-25000" dirty="0">
                <a:ea typeface="宋体" panose="02010600030101010101" pitchFamily="2" charset="-122"/>
              </a:rPr>
              <a:t>1 </a:t>
            </a:r>
            <a:r>
              <a:rPr lang="en-US" altLang="zh-CN" sz="2000" dirty="0">
                <a:ea typeface="宋体" panose="02010600030101010101" pitchFamily="2" charset="-122"/>
              </a:rPr>
              <a:t>+</a:t>
            </a:r>
            <a:r>
              <a:rPr lang="en-US" altLang="zh-CN" sz="2000" i="1" dirty="0">
                <a:ea typeface="宋体" panose="02010600030101010101" pitchFamily="2" charset="-122"/>
              </a:rPr>
              <a:t> m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ea typeface="宋体" panose="02010600030101010101" pitchFamily="2" charset="-122"/>
              </a:rPr>
              <a:t>)/2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</a:p>
          <a:p>
            <a:pPr marL="471170" lvl="1" indent="0"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5. </a:t>
            </a:r>
            <a:r>
              <a:rPr lang="zh-CN" altLang="en-US" sz="2000" dirty="0">
                <a:ea typeface="宋体" panose="02010600030101010101" pitchFamily="2" charset="-122"/>
              </a:rPr>
              <a:t>重复生骤</a:t>
            </a:r>
            <a:r>
              <a:rPr lang="en-US" altLang="zh-CN" sz="2000" dirty="0"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</a:rPr>
              <a:t>到生骤</a:t>
            </a:r>
            <a:r>
              <a:rPr lang="en-US" altLang="zh-CN" sz="2000" dirty="0"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ea typeface="宋体" panose="02010600030101010101" pitchFamily="2" charset="-122"/>
              </a:rPr>
              <a:t>，直到连续迭代中的两个</a:t>
            </a:r>
            <a:r>
              <a:rPr lang="en-US" altLang="zh-CN" sz="2000" i="1" dirty="0">
                <a:ea typeface="宋体" panose="02010600030101010101" pitchFamily="2" charset="-122"/>
              </a:rPr>
              <a:t>T</a:t>
            </a:r>
            <a:r>
              <a:rPr lang="zh-CN" altLang="en-US" sz="2000" dirty="0">
                <a:ea typeface="宋体" panose="02010600030101010101" pitchFamily="2" charset="-122"/>
              </a:rPr>
              <a:t>值间的差小于某个预定义的值</a:t>
            </a:r>
            <a:r>
              <a:rPr lang="en-US" altLang="zh-CN" sz="2000" i="1" dirty="0">
                <a:ea typeface="宋体" panose="02010600030101010101" pitchFamily="2" charset="-122"/>
              </a:rPr>
              <a:t>∆T</a:t>
            </a:r>
            <a:r>
              <a:rPr lang="zh-CN" altLang="en-US" sz="2000" dirty="0">
                <a:ea typeface="宋体" panose="02010600030101010101" pitchFamily="2" charset="-122"/>
              </a:rPr>
              <a:t>为止。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83971" name="矩形 3"/>
          <p:cNvSpPr/>
          <p:nvPr/>
        </p:nvSpPr>
        <p:spPr>
          <a:xfrm>
            <a:off x="899593" y="5089525"/>
            <a:ext cx="6984775" cy="708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该算法在对象和背景的直方图模式之间有一个相当清晰的</a:t>
            </a:r>
            <a:r>
              <a:rPr lang="zh-CN" altLang="en-US" sz="2000" dirty="0">
                <a:solidFill>
                  <a:srgbClr val="0000FF"/>
                </a:solidFill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山谷</a:t>
            </a:r>
            <a:r>
              <a:rPr lang="en-US" altLang="zh-CN" sz="2000" dirty="0">
                <a:solidFill>
                  <a:srgbClr val="0000FF"/>
                </a:solidFill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的情况下，效果很好。</a:t>
            </a:r>
          </a:p>
        </p:txBody>
      </p:sp>
    </p:spTree>
    <p:extLst>
      <p:ext uri="{BB962C8B-B14F-4D97-AF65-F5344CB8AC3E}">
        <p14:creationId xmlns:p14="http://schemas.microsoft.com/office/powerpoint/2010/main" val="152104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13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一、基本全局阈值</a:t>
            </a:r>
          </a:p>
        </p:txBody>
      </p:sp>
      <p:pic>
        <p:nvPicPr>
          <p:cNvPr id="8499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08" y="1182826"/>
            <a:ext cx="7372350" cy="2944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995" name="Picture 3"/>
          <p:cNvPicPr>
            <a:picLocks noChangeAspect="1"/>
          </p:cNvPicPr>
          <p:nvPr/>
        </p:nvPicPr>
        <p:blipFill>
          <a:blip r:embed="rId4"/>
          <a:srcRect b="70139"/>
          <a:stretch>
            <a:fillRect/>
          </a:stretch>
        </p:blipFill>
        <p:spPr>
          <a:xfrm>
            <a:off x="323528" y="4221985"/>
            <a:ext cx="8397244" cy="273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6" name="矩形 4"/>
          <p:cNvSpPr/>
          <p:nvPr/>
        </p:nvSpPr>
        <p:spPr>
          <a:xfrm>
            <a:off x="971228" y="5346838"/>
            <a:ext cx="7056437" cy="646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﻿令 </a:t>
            </a:r>
            <a:r>
              <a:rPr lang="en-US" altLang="zh-CN" sz="1800" b="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等于图像的平均灰度，并令 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∆</a:t>
            </a:r>
            <a:r>
              <a:rPr lang="en-US" altLang="zh-CN" sz="1800" b="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开始，应用前述全局迭代算法经过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次迭代后，得到阈值 </a:t>
            </a:r>
            <a:r>
              <a:rPr lang="en-US" altLang="zh-CN" sz="1800" b="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=125.4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84997" name="文本框 1"/>
          <p:cNvSpPr txBox="1"/>
          <p:nvPr/>
        </p:nvSpPr>
        <p:spPr>
          <a:xfrm>
            <a:off x="871900" y="4592775"/>
            <a:ext cx="746114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﻿图（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）带噪声指纹图像；（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）直方图；（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）使用全局阈值对图像分割后的结果（为清晰起见，添加了边界）</a:t>
            </a:r>
          </a:p>
        </p:txBody>
      </p:sp>
    </p:spTree>
    <p:extLst>
      <p:ext uri="{BB962C8B-B14F-4D97-AF65-F5344CB8AC3E}">
        <p14:creationId xmlns:p14="http://schemas.microsoft.com/office/powerpoint/2010/main" val="389112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14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  <a:sym typeface="+mn-ea"/>
              </a:rPr>
              <a:t>二、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Otsu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的方法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6018" name="内容占位符 2"/>
          <p:cNvSpPr>
            <a:spLocks noGrp="1"/>
          </p:cNvSpPr>
          <p:nvPr>
            <p:ph idx="1"/>
          </p:nvPr>
        </p:nvSpPr>
        <p:spPr>
          <a:xfrm>
            <a:off x="574675" y="1268472"/>
            <a:ext cx="8229600" cy="1257300"/>
          </a:xfrm>
          <a:noFill/>
          <a:ln>
            <a:noFill/>
          </a:ln>
        </p:spPr>
        <p:txBody>
          <a:bodyPr anchor="t" anchorCtr="0"/>
          <a:lstStyle/>
          <a:p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算法思想：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找到</a:t>
            </a:r>
            <a:r>
              <a:rPr lang="zh-CN" altLang="en-US" sz="2400" b="1" dirty="0">
                <a:solidFill>
                  <a:srgbClr val="0000FF"/>
                </a:solidFill>
                <a:ea typeface="宋体" panose="02010600030101010101" pitchFamily="2" charset="-122"/>
              </a:rPr>
              <a:t>前景和背景类之间的最大化方差</a:t>
            </a:r>
            <a:r>
              <a:rPr lang="zh-CN" altLang="en-US" sz="2400" dirty="0">
                <a:solidFill>
                  <a:srgbClr val="0000FF"/>
                </a:solidFill>
                <a:ea typeface="宋体" panose="02010600030101010101" pitchFamily="2" charset="-122"/>
              </a:rPr>
              <a:t>，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作为阈值</a:t>
            </a:r>
            <a:r>
              <a:rPr lang="en-US" altLang="zh-CN" sz="2400" i="1" dirty="0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86019" name="矩形 4"/>
          <p:cNvSpPr/>
          <p:nvPr/>
        </p:nvSpPr>
        <p:spPr>
          <a:xfrm>
            <a:off x="5436096" y="2306021"/>
            <a:ext cx="3528392" cy="230832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灰度值在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[0, 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内的像素集合</a:t>
            </a:r>
            <a:endParaRPr lang="en-US" altLang="zh-CN" sz="18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灰度值在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-1]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内的像素集合</a:t>
            </a:r>
            <a:endParaRPr lang="en-US" altLang="zh-CN" sz="1800" i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内像素的概率之和</a:t>
            </a:r>
            <a:endParaRPr lang="en-US" altLang="zh-CN" sz="18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solidFill>
                  <a:schemeClr val="accent2"/>
                </a:solidFill>
                <a:ea typeface="宋体" panose="02010600030101010101" pitchFamily="2" charset="-122"/>
              </a:rPr>
              <a:t>k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内像素的概率之和</a:t>
            </a:r>
            <a:endParaRPr lang="en-US" altLang="zh-CN" sz="18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(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k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):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内像素的灰度平均值</a:t>
            </a:r>
            <a:endParaRPr lang="en-US" altLang="zh-CN" sz="1800" baseline="-250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: 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内像素的灰度平均值</a:t>
            </a:r>
            <a:endParaRPr lang="en-US" altLang="zh-CN" sz="18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1800" i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全局灰度均值</a:t>
            </a:r>
            <a:endParaRPr lang="en-US" altLang="zh-CN" sz="18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):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累积平均值达到</a:t>
            </a:r>
            <a:r>
              <a:rPr lang="en-US" altLang="zh-CN" sz="180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级</a:t>
            </a:r>
          </a:p>
        </p:txBody>
      </p:sp>
      <p:grpSp>
        <p:nvGrpSpPr>
          <p:cNvPr id="86020" name="组合 10"/>
          <p:cNvGrpSpPr>
            <a:grpSpLocks noChangeAspect="1"/>
          </p:cNvGrpSpPr>
          <p:nvPr/>
        </p:nvGrpSpPr>
        <p:grpSpPr>
          <a:xfrm>
            <a:off x="574675" y="2132856"/>
            <a:ext cx="4664868" cy="3156108"/>
            <a:chOff x="571472" y="2500306"/>
            <a:chExt cx="6077647" cy="3643338"/>
          </a:xfrm>
        </p:grpSpPr>
        <p:pic>
          <p:nvPicPr>
            <p:cNvPr id="8602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472" y="2500306"/>
              <a:ext cx="6077647" cy="143351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6022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472" y="4032541"/>
              <a:ext cx="4500594" cy="2111103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8602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4581128"/>
            <a:ext cx="1943100" cy="917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24" name="文本框 1"/>
          <p:cNvSpPr txBox="1"/>
          <p:nvPr/>
        </p:nvSpPr>
        <p:spPr>
          <a:xfrm>
            <a:off x="580646" y="3397878"/>
            <a:ext cx="2901950" cy="4308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zh-CN" altLang="en-US" sz="22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也可以写为：</a:t>
            </a:r>
          </a:p>
        </p:txBody>
      </p:sp>
      <p:sp>
        <p:nvSpPr>
          <p:cNvPr id="86025" name="文本框 2"/>
          <p:cNvSpPr txBox="1"/>
          <p:nvPr/>
        </p:nvSpPr>
        <p:spPr>
          <a:xfrm>
            <a:off x="599961" y="2269007"/>
            <a:ext cx="4103687" cy="4308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类间方差 </a:t>
            </a:r>
            <a:r>
              <a:rPr lang="zh-CN" altLang="en-US" sz="2200" b="0" dirty="0">
                <a:latin typeface="Times New Roman" panose="02020603050405020304" pitchFamily="18" charset="0"/>
                <a:ea typeface="宋体" panose="02010600030101010101" pitchFamily="2" charset="-122"/>
              </a:rPr>
              <a:t>定义为：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F099381-07C0-463B-9527-581C3DF6DE6D}"/>
              </a:ext>
            </a:extLst>
          </p:cNvPr>
          <p:cNvSpPr/>
          <p:nvPr/>
        </p:nvSpPr>
        <p:spPr bwMode="auto">
          <a:xfrm>
            <a:off x="5354802" y="2174634"/>
            <a:ext cx="3600401" cy="3340219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6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15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参数计算</a:t>
            </a:r>
          </a:p>
        </p:txBody>
      </p:sp>
      <p:pic>
        <p:nvPicPr>
          <p:cNvPr id="8704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4" y="1410975"/>
            <a:ext cx="4648200" cy="520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4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060848"/>
            <a:ext cx="8039100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45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51" y="3079070"/>
            <a:ext cx="82169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46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222" y="5151571"/>
            <a:ext cx="5334000" cy="723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47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51" y="4160475"/>
            <a:ext cx="8204200" cy="8509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496392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16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  <a:sym typeface="+mn-ea"/>
              </a:rPr>
              <a:t>算法步骤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806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32856"/>
            <a:ext cx="8458200" cy="27559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518089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17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实验结果</a:t>
            </a:r>
          </a:p>
        </p:txBody>
      </p:sp>
      <p:pic>
        <p:nvPicPr>
          <p:cNvPr id="89089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" y="2060848"/>
            <a:ext cx="8929687" cy="287813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521075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18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三、多阈值处理</a:t>
            </a:r>
          </a:p>
        </p:txBody>
      </p:sp>
      <p:pic>
        <p:nvPicPr>
          <p:cNvPr id="82947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94" y="2643187"/>
            <a:ext cx="7008812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48" name="Picture 2"/>
          <p:cNvPicPr>
            <a:picLocks noChangeAspect="1"/>
          </p:cNvPicPr>
          <p:nvPr/>
        </p:nvPicPr>
        <p:blipFill>
          <a:blip r:embed="rId4"/>
          <a:srcRect t="5435"/>
          <a:stretch>
            <a:fillRect/>
          </a:stretch>
        </p:blipFill>
        <p:spPr>
          <a:xfrm>
            <a:off x="2353469" y="3500437"/>
            <a:ext cx="1733550" cy="2486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49" name="Picture 3"/>
          <p:cNvPicPr>
            <a:picLocks noChangeAspect="1"/>
          </p:cNvPicPr>
          <p:nvPr/>
        </p:nvPicPr>
        <p:blipFill>
          <a:blip r:embed="rId5"/>
          <a:srcRect t="2820"/>
          <a:stretch>
            <a:fillRect/>
          </a:stretch>
        </p:blipFill>
        <p:spPr>
          <a:xfrm>
            <a:off x="4525169" y="3429000"/>
            <a:ext cx="2257425" cy="2462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1" name="矩形 8"/>
          <p:cNvSpPr/>
          <p:nvPr/>
        </p:nvSpPr>
        <p:spPr>
          <a:xfrm>
            <a:off x="539552" y="2011998"/>
            <a:ext cx="7138493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457200" indent="-457200" eaLnBrk="0" hangingPunct="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有三个类的类间方差可归纳为如下公式：</a:t>
            </a:r>
          </a:p>
        </p:txBody>
      </p:sp>
      <p:sp>
        <p:nvSpPr>
          <p:cNvPr id="91142" name="TextBox 9"/>
          <p:cNvSpPr txBox="1"/>
          <p:nvPr/>
        </p:nvSpPr>
        <p:spPr>
          <a:xfrm>
            <a:off x="539552" y="1168718"/>
            <a:ext cx="7215187" cy="523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457200" indent="-457200" eaLnBrk="0" hangingPunct="0">
              <a:buFont typeface="Wingdings" panose="05000000000000000000" pitchFamily="2" charset="2"/>
              <a:buChar char="n"/>
            </a:pPr>
            <a:r>
              <a:rPr lang="en-US" altLang="zh-CN" sz="2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Otsu </a:t>
            </a:r>
            <a:r>
              <a:rPr lang="zh-CN" altLang="en-US" sz="2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方法可以扩展到任意数量的阈值</a:t>
            </a:r>
          </a:p>
        </p:txBody>
      </p:sp>
    </p:spTree>
    <p:extLst>
      <p:ext uri="{BB962C8B-B14F-4D97-AF65-F5344CB8AC3E}">
        <p14:creationId xmlns:p14="http://schemas.microsoft.com/office/powerpoint/2010/main" val="81404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19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三、多阈值处理</a:t>
            </a:r>
          </a:p>
        </p:txBody>
      </p:sp>
      <p:pic>
        <p:nvPicPr>
          <p:cNvPr id="9216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38" y="2055813"/>
            <a:ext cx="4979987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3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763" y="4127500"/>
            <a:ext cx="5143500" cy="125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4" name="矩形 7"/>
          <p:cNvSpPr/>
          <p:nvPr/>
        </p:nvSpPr>
        <p:spPr>
          <a:xfrm>
            <a:off x="684213" y="1412875"/>
            <a:ext cx="7104062" cy="523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457200" indent="-457200" eaLnBrk="0" hangingPunct="0"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通过以下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目标函数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来求得最优阈值：</a:t>
            </a:r>
          </a:p>
        </p:txBody>
      </p:sp>
      <p:sp>
        <p:nvSpPr>
          <p:cNvPr id="92165" name="矩形 9"/>
          <p:cNvSpPr/>
          <p:nvPr/>
        </p:nvSpPr>
        <p:spPr>
          <a:xfrm>
            <a:off x="755576" y="3321368"/>
            <a:ext cx="646430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457200" indent="-457200" eaLnBrk="0" hangingPunct="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阈值处理后的图像由下式给出：</a:t>
            </a:r>
          </a:p>
        </p:txBody>
      </p:sp>
    </p:spTree>
    <p:extLst>
      <p:ext uri="{BB962C8B-B14F-4D97-AF65-F5344CB8AC3E}">
        <p14:creationId xmlns:p14="http://schemas.microsoft.com/office/powerpoint/2010/main" val="119231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122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2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计算机视觉</a:t>
            </a:r>
          </a:p>
        </p:txBody>
      </p:sp>
      <p:pic>
        <p:nvPicPr>
          <p:cNvPr id="12292" name="图片 1" descr="20220927204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3" y="1027113"/>
            <a:ext cx="7939087" cy="2036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2" descr="202209272050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63" y="3616325"/>
            <a:ext cx="7939087" cy="2020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4" name="文本框 3"/>
          <p:cNvSpPr txBox="1"/>
          <p:nvPr/>
        </p:nvSpPr>
        <p:spPr>
          <a:xfrm>
            <a:off x="627063" y="3109913"/>
            <a:ext cx="3648075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sz="2000" b="0" dirty="0">
                <a:latin typeface="Times New Roman" panose="02020603050405020304" pitchFamily="18" charset="0"/>
              </a:rPr>
              <a:t>(A)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图像分类</a:t>
            </a:r>
          </a:p>
        </p:txBody>
      </p:sp>
      <p:sp>
        <p:nvSpPr>
          <p:cNvPr id="12295" name="文本框 4"/>
          <p:cNvSpPr txBox="1"/>
          <p:nvPr/>
        </p:nvSpPr>
        <p:spPr>
          <a:xfrm>
            <a:off x="4851400" y="3113088"/>
            <a:ext cx="3648075" cy="4000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sz="2000" b="0" dirty="0">
                <a:latin typeface="Times New Roman" panose="02020603050405020304" pitchFamily="18" charset="0"/>
              </a:rPr>
              <a:t>(B)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对象定位</a:t>
            </a:r>
          </a:p>
        </p:txBody>
      </p:sp>
      <p:sp>
        <p:nvSpPr>
          <p:cNvPr id="12296" name="文本框 5"/>
          <p:cNvSpPr txBox="1"/>
          <p:nvPr/>
        </p:nvSpPr>
        <p:spPr>
          <a:xfrm>
            <a:off x="601663" y="5721350"/>
            <a:ext cx="3648075" cy="3984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sz="2000" b="0" dirty="0">
                <a:latin typeface="Times New Roman" panose="02020603050405020304" pitchFamily="18" charset="0"/>
              </a:rPr>
              <a:t>(C)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语义分割</a:t>
            </a:r>
          </a:p>
        </p:txBody>
      </p:sp>
      <p:sp>
        <p:nvSpPr>
          <p:cNvPr id="12297" name="文本框 6"/>
          <p:cNvSpPr txBox="1"/>
          <p:nvPr/>
        </p:nvSpPr>
        <p:spPr>
          <a:xfrm>
            <a:off x="4851400" y="5716588"/>
            <a:ext cx="3648075" cy="4000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sz="2000" b="0" dirty="0">
                <a:latin typeface="Times New Roman" panose="02020603050405020304" pitchFamily="18" charset="0"/>
              </a:rPr>
              <a:t>(D)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实例分割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20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三、多阈值处理</a:t>
            </a:r>
          </a:p>
        </p:txBody>
      </p:sp>
      <p:pic>
        <p:nvPicPr>
          <p:cNvPr id="9318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50" y="1268413"/>
            <a:ext cx="8075612" cy="2571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6" name="Picture 4"/>
          <p:cNvPicPr>
            <a:picLocks noChangeAspect="1"/>
          </p:cNvPicPr>
          <p:nvPr/>
        </p:nvPicPr>
        <p:blipFill>
          <a:blip r:embed="rId4"/>
          <a:srcRect b="68233"/>
          <a:stretch>
            <a:fillRect/>
          </a:stretch>
        </p:blipFill>
        <p:spPr>
          <a:xfrm>
            <a:off x="563708" y="3944937"/>
            <a:ext cx="7775207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8" name="TextBox 4"/>
          <p:cNvSpPr txBox="1"/>
          <p:nvPr/>
        </p:nvSpPr>
        <p:spPr>
          <a:xfrm>
            <a:off x="1698580" y="5300663"/>
            <a:ext cx="2009026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Otsu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阈值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3189" name="Picture 6"/>
          <p:cNvPicPr>
            <a:picLocks noChangeAspect="1"/>
          </p:cNvPicPr>
          <p:nvPr/>
        </p:nvPicPr>
        <p:blipFill>
          <a:blip r:embed="rId5"/>
          <a:srcRect t="14151"/>
          <a:stretch>
            <a:fillRect/>
          </a:stretch>
        </p:blipFill>
        <p:spPr>
          <a:xfrm>
            <a:off x="3590131" y="5362575"/>
            <a:ext cx="3286125" cy="414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90" name="文本框 1"/>
          <p:cNvSpPr txBox="1"/>
          <p:nvPr/>
        </p:nvSpPr>
        <p:spPr>
          <a:xfrm>
            <a:off x="486991" y="4429487"/>
            <a:ext cx="797506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﻿图（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）冰山图像；（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）直方图；（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）用双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Otsu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阈值将图像分割为三个区域（原图像由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N0AA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提供）</a:t>
            </a:r>
          </a:p>
        </p:txBody>
      </p:sp>
    </p:spTree>
    <p:extLst>
      <p:ext uri="{BB962C8B-B14F-4D97-AF65-F5344CB8AC3E}">
        <p14:creationId xmlns:p14="http://schemas.microsoft.com/office/powerpoint/2010/main" val="2589323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21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四、可变阈值处理</a:t>
            </a:r>
          </a:p>
        </p:txBody>
      </p:sp>
      <p:sp>
        <p:nvSpPr>
          <p:cNvPr id="100354" name="内容占位符 2"/>
          <p:cNvSpPr>
            <a:spLocks noGrp="1"/>
          </p:cNvSpPr>
          <p:nvPr>
            <p:ph idx="1"/>
          </p:nvPr>
        </p:nvSpPr>
        <p:spPr>
          <a:xfrm>
            <a:off x="603448" y="1412776"/>
            <a:ext cx="8001000" cy="4232920"/>
          </a:xfrm>
          <a:noFill/>
          <a:ln>
            <a:noFill/>
          </a:ln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ea typeface="宋体" panose="02010600030101010101" pitchFamily="2" charset="-122"/>
              </a:rPr>
              <a:t>有些时候全局阈值处理并不能有很有的效果（例如，非均匀光照的时候）。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因此，采用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可变阈值处理方法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lvl="1">
              <a:buFont typeface="+mj-lt"/>
              <a:buAutoNum type="arabicPeriod"/>
            </a:pPr>
            <a:r>
              <a:rPr lang="zh-CN" altLang="en-US" dirty="0">
                <a:ea typeface="宋体" panose="02010600030101010101" pitchFamily="2" charset="-122"/>
              </a:rPr>
              <a:t>将图像细分为不重叠的矩形；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buFont typeface="+mj-lt"/>
              <a:buAutoNum type="arabicPeriod"/>
            </a:pPr>
            <a:r>
              <a:rPr lang="zh-CN" altLang="en-US" dirty="0">
                <a:ea typeface="宋体" panose="02010600030101010101" pitchFamily="2" charset="-122"/>
              </a:rPr>
              <a:t>在图像上滑动窗口； </a:t>
            </a:r>
          </a:p>
          <a:p>
            <a:pPr lvl="1">
              <a:buFont typeface="+mj-lt"/>
              <a:buAutoNum type="arabicPeriod"/>
            </a:pPr>
            <a:r>
              <a:rPr lang="zh-CN" altLang="en-US" dirty="0">
                <a:ea typeface="宋体" panose="02010600030101010101" pitchFamily="2" charset="-122"/>
              </a:rPr>
              <a:t>对于每个窗口位置，决定是否执行阈值；</a:t>
            </a:r>
          </a:p>
          <a:p>
            <a:pPr lvl="1">
              <a:buFont typeface="+mj-lt"/>
              <a:buAutoNum type="arabicPeriod"/>
            </a:pPr>
            <a:r>
              <a:rPr lang="zh-CN" altLang="en-US" dirty="0">
                <a:ea typeface="宋体" panose="02010600030101010101" pitchFamily="2" charset="-122"/>
              </a:rPr>
              <a:t>对局部区域，应用</a:t>
            </a:r>
            <a:r>
              <a:rPr lang="en-US" altLang="zh-CN" dirty="0">
                <a:ea typeface="宋体" panose="02010600030101010101" pitchFamily="2" charset="-122"/>
              </a:rPr>
              <a:t>Otsu</a:t>
            </a:r>
            <a:r>
              <a:rPr lang="zh-CN" altLang="en-US" dirty="0">
                <a:ea typeface="宋体" panose="02010600030101010101" pitchFamily="2" charset="-122"/>
              </a:rPr>
              <a:t>方法；</a:t>
            </a:r>
          </a:p>
          <a:p>
            <a:pPr lvl="1">
              <a:buFont typeface="+mj-lt"/>
              <a:buAutoNum type="arabicPeriod"/>
            </a:pPr>
            <a:r>
              <a:rPr lang="zh-CN" altLang="en-US" dirty="0">
                <a:ea typeface="宋体" panose="02010600030101010101" pitchFamily="2" charset="-122"/>
              </a:rPr>
              <a:t>根据平均值将整个区域分类为前景或背景。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b="1" dirty="0">
                <a:ea typeface="宋体" panose="02010600030101010101" pitchFamily="2" charset="-122"/>
              </a:rPr>
              <a:t>一种更通用的方法：</a:t>
            </a:r>
            <a:r>
              <a:rPr lang="zh-CN" altLang="en-US" b="1" dirty="0">
                <a:solidFill>
                  <a:srgbClr val="2D2DB9"/>
                </a:solidFill>
                <a:ea typeface="宋体" panose="02010600030101010101" pitchFamily="2" charset="-122"/>
              </a:rPr>
              <a:t>局部自适应阈值</a:t>
            </a:r>
            <a:endParaRPr lang="en-US" altLang="zh-CN" b="1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</a:rPr>
              <a:t>根据局部图像属性计算每个点（</a:t>
            </a:r>
            <a:r>
              <a:rPr lang="en-US" altLang="zh-CN" dirty="0">
                <a:ea typeface="宋体" panose="02010600030101010101" pitchFamily="2" charset="-122"/>
              </a:rPr>
              <a:t>x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y</a:t>
            </a:r>
            <a:r>
              <a:rPr lang="zh-CN" altLang="en-US" dirty="0">
                <a:ea typeface="宋体" panose="02010600030101010101" pitchFamily="2" charset="-122"/>
              </a:rPr>
              <a:t>）处的阈值。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544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22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图像分区</a:t>
            </a:r>
          </a:p>
        </p:txBody>
      </p:sp>
      <p:pic>
        <p:nvPicPr>
          <p:cNvPr id="101377" name="Picture 3"/>
          <p:cNvPicPr>
            <a:picLocks noChangeAspect="1"/>
          </p:cNvPicPr>
          <p:nvPr/>
        </p:nvPicPr>
        <p:blipFill>
          <a:blip r:embed="rId3"/>
          <a:srcRect b="61501"/>
          <a:stretch>
            <a:fillRect/>
          </a:stretch>
        </p:blipFill>
        <p:spPr>
          <a:xfrm>
            <a:off x="434975" y="4679173"/>
            <a:ext cx="7948930" cy="460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79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05" y="1187308"/>
            <a:ext cx="6885940" cy="3663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80" name="文本框 2"/>
          <p:cNvSpPr txBox="1"/>
          <p:nvPr/>
        </p:nvSpPr>
        <p:spPr>
          <a:xfrm>
            <a:off x="1036469" y="5216731"/>
            <a:ext cx="7063923" cy="7232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lstStyle/>
          <a:p>
            <a:pPr eaLnBrk="0" hangingPunct="0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图（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 噪声、阴影图像和 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 其直方图。（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 使用第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10.3.2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节中的迭代全局算法对 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 进行分段。（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 使用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Otsu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方法获得的结果。（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 图像细分为六个子图像。（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 将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Otsu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方法分别应用于每个子图像的结果。</a:t>
            </a:r>
          </a:p>
        </p:txBody>
      </p:sp>
    </p:spTree>
    <p:extLst>
      <p:ext uri="{BB962C8B-B14F-4D97-AF65-F5344CB8AC3E}">
        <p14:creationId xmlns:p14="http://schemas.microsoft.com/office/powerpoint/2010/main" val="2728940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23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图像分区</a:t>
            </a:r>
          </a:p>
        </p:txBody>
      </p:sp>
      <p:pic>
        <p:nvPicPr>
          <p:cNvPr id="10240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429001"/>
            <a:ext cx="5359400" cy="429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3" name="文本框 1"/>
          <p:cNvSpPr txBox="1"/>
          <p:nvPr/>
        </p:nvSpPr>
        <p:spPr>
          <a:xfrm>
            <a:off x="6425977" y="1484784"/>
            <a:ext cx="2235646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上图（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）中六个子图像的直方图。</a:t>
            </a:r>
          </a:p>
        </p:txBody>
      </p:sp>
    </p:spTree>
    <p:extLst>
      <p:ext uri="{BB962C8B-B14F-4D97-AF65-F5344CB8AC3E}">
        <p14:creationId xmlns:p14="http://schemas.microsoft.com/office/powerpoint/2010/main" val="1127796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24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五、使用边缘改进全局阈值处理</a:t>
            </a:r>
          </a:p>
        </p:txBody>
      </p:sp>
      <p:sp>
        <p:nvSpPr>
          <p:cNvPr id="95233" name="内容占位符 2"/>
          <p:cNvSpPr>
            <a:spLocks noGrp="1"/>
          </p:cNvSpPr>
          <p:nvPr>
            <p:ph idx="1"/>
          </p:nvPr>
        </p:nvSpPr>
        <p:spPr>
          <a:xfrm>
            <a:off x="528513" y="1916832"/>
            <a:ext cx="8435975" cy="2880320"/>
          </a:xfrm>
          <a:noFill/>
          <a:ln>
            <a:noFill/>
          </a:ln>
        </p:spPr>
        <p:txBody>
          <a:bodyPr anchor="t" anchorCtr="0"/>
          <a:lstStyle/>
          <a:p>
            <a:r>
              <a:rPr lang="zh-CN" altLang="en-US" sz="2800" dirty="0">
                <a:ea typeface="宋体" panose="02010600030101010101" pitchFamily="2" charset="-122"/>
              </a:rPr>
              <a:t>若直方图的波峰是高的、窄的、对称的，并且被较深的波谷分开，则找到一个“好”阈值的机会大大增加。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r>
              <a:rPr lang="zh-CN" altLang="en-US" sz="2800" dirty="0">
                <a:ea typeface="宋体" panose="02010600030101010101" pitchFamily="2" charset="-122"/>
              </a:rPr>
              <a:t>改进直方图形状的一种方法是，仅考虑那些位于或靠近</a:t>
            </a:r>
            <a:r>
              <a:rPr lang="zh-CN" altLang="en-US" sz="2800" b="1" dirty="0">
                <a:solidFill>
                  <a:srgbClr val="0000FF"/>
                </a:solidFill>
                <a:ea typeface="宋体" panose="02010600030101010101" pitchFamily="2" charset="-122"/>
              </a:rPr>
              <a:t>目标和背景之间的边缘</a:t>
            </a:r>
            <a:r>
              <a:rPr lang="zh-CN" altLang="en-US" sz="2800" dirty="0">
                <a:ea typeface="宋体" panose="02010600030101010101" pitchFamily="2" charset="-122"/>
              </a:rPr>
              <a:t>的像素。</a:t>
            </a:r>
          </a:p>
        </p:txBody>
      </p:sp>
    </p:spTree>
    <p:extLst>
      <p:ext uri="{BB962C8B-B14F-4D97-AF65-F5344CB8AC3E}">
        <p14:creationId xmlns:p14="http://schemas.microsoft.com/office/powerpoint/2010/main" val="1325679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3"/>
          <p:cNvPicPr>
            <a:picLocks noChangeAspect="1"/>
          </p:cNvPicPr>
          <p:nvPr/>
        </p:nvPicPr>
        <p:blipFill>
          <a:blip r:embed="rId3"/>
          <a:srcRect b="58484"/>
          <a:stretch>
            <a:fillRect/>
          </a:stretch>
        </p:blipFill>
        <p:spPr>
          <a:xfrm>
            <a:off x="611560" y="4105449"/>
            <a:ext cx="8001001" cy="547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25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  <a:sym typeface="+mn-ea"/>
              </a:rPr>
              <a:t>噪声对阈值化中的影响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0897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178" y="1340768"/>
            <a:ext cx="6084887" cy="3243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0" name="文本框 1"/>
          <p:cNvSpPr txBox="1"/>
          <p:nvPr/>
        </p:nvSpPr>
        <p:spPr>
          <a:xfrm>
            <a:off x="682397" y="5006857"/>
            <a:ext cx="7779205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10.36 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zh-CN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a） 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无噪声 </a:t>
            </a: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8 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位图像。（</a:t>
            </a:r>
            <a:r>
              <a:rPr lang="zh-CN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b） 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具有平均为</a:t>
            </a: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的加法高斯噪声和</a:t>
            </a: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个强度水平的标准差的图像。（</a:t>
            </a:r>
            <a:r>
              <a:rPr lang="zh-CN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c） 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加法高斯噪声为均值为</a:t>
            </a: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且标准偏差为</a:t>
            </a: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强度水平的图像。（</a:t>
            </a:r>
            <a:r>
              <a:rPr lang="zh-CN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d）-（f） </a:t>
            </a:r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相应的直方图。</a:t>
            </a:r>
          </a:p>
        </p:txBody>
      </p:sp>
    </p:spTree>
    <p:extLst>
      <p:ext uri="{BB962C8B-B14F-4D97-AF65-F5344CB8AC3E}">
        <p14:creationId xmlns:p14="http://schemas.microsoft.com/office/powerpoint/2010/main" val="3509899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3"/>
          <p:cNvPicPr>
            <a:picLocks noChangeAspect="1"/>
          </p:cNvPicPr>
          <p:nvPr/>
        </p:nvPicPr>
        <p:blipFill>
          <a:blip r:embed="rId3"/>
          <a:srcRect b="61331"/>
          <a:stretch>
            <a:fillRect/>
          </a:stretch>
        </p:blipFill>
        <p:spPr>
          <a:xfrm>
            <a:off x="683568" y="4391814"/>
            <a:ext cx="7641480" cy="4367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26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使用图像平滑改进全局阈值处理</a:t>
            </a:r>
          </a:p>
        </p:txBody>
      </p:sp>
      <p:pic>
        <p:nvPicPr>
          <p:cNvPr id="94209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340768"/>
            <a:ext cx="6469380" cy="3457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212" name="文本框 1"/>
          <p:cNvSpPr txBox="1"/>
          <p:nvPr/>
        </p:nvSpPr>
        <p:spPr>
          <a:xfrm>
            <a:off x="827584" y="5157192"/>
            <a:ext cx="7641480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﻿图：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(a)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来自上图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(b)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的带噪声图像；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(b)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图像的直方图；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(c)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Otsu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方法得到的结果；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(d)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5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的平均核平滑带噪声图像的结果；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(e)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结果图像的直方图；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(f)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Otsu   </a:t>
            </a:r>
          </a:p>
          <a:p>
            <a:pPr eaLnBrk="0" hangingPunct="0"/>
            <a:r>
              <a:rPr lang="en-US" altLang="zh-CN" sz="1600" dirty="0">
                <a:ea typeface="宋体" panose="02010600030101010101" pitchFamily="2" charset="-122"/>
              </a:rPr>
              <a:t>          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方法阈值处理后的结果。</a:t>
            </a:r>
          </a:p>
        </p:txBody>
      </p:sp>
    </p:spTree>
    <p:extLst>
      <p:ext uri="{BB962C8B-B14F-4D97-AF65-F5344CB8AC3E}">
        <p14:creationId xmlns:p14="http://schemas.microsoft.com/office/powerpoint/2010/main" val="673197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174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27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/>
              <a:t>7.3 </a:t>
            </a:r>
            <a:r>
              <a:rPr lang="zh-CN" altLang="en-US"/>
              <a:t>边缘检测</a:t>
            </a:r>
          </a:p>
        </p:txBody>
      </p:sp>
      <p:sp>
        <p:nvSpPr>
          <p:cNvPr id="17412" name="文本框 3"/>
          <p:cNvSpPr txBox="1"/>
          <p:nvPr/>
        </p:nvSpPr>
        <p:spPr>
          <a:xfrm>
            <a:off x="5075982" y="2049997"/>
            <a:ext cx="2682875" cy="2308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zh-CN" alt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表面法向不连续性</a:t>
            </a:r>
          </a:p>
          <a:p>
            <a:pPr eaLnBrk="0" hangingPunc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深度不连续性</a:t>
            </a:r>
          </a:p>
          <a:p>
            <a:pPr eaLnBrk="0" hangingPunc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表面颜色不连续性</a:t>
            </a:r>
          </a:p>
          <a:p>
            <a:pPr eaLnBrk="0" hangingPunc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照明不连续性</a:t>
            </a:r>
          </a:p>
        </p:txBody>
      </p:sp>
      <p:pic>
        <p:nvPicPr>
          <p:cNvPr id="17413" name="图片 4" descr="202209280032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773772"/>
            <a:ext cx="3790950" cy="3086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4" name="文本框 5"/>
          <p:cNvSpPr txBox="1"/>
          <p:nvPr/>
        </p:nvSpPr>
        <p:spPr>
          <a:xfrm>
            <a:off x="2420937" y="5339831"/>
            <a:ext cx="611346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边缘是由多种因素造成的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1945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28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文本框 1"/>
          <p:cNvSpPr txBox="1"/>
          <p:nvPr/>
        </p:nvSpPr>
        <p:spPr>
          <a:xfrm>
            <a:off x="683568" y="758403"/>
            <a:ext cx="7720012" cy="1014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endParaRPr lang="zh-CN" altLang="en-US" sz="3200" b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14350" indent="-514350" eaLnBrk="0" hangingPunct="0">
              <a:buFont typeface="Wingdings" panose="05000000000000000000" pitchFamily="2" charset="2"/>
              <a:buChar char="n"/>
            </a:pP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回顾：一阶、二阶导数，拉普拉斯算子</a:t>
            </a:r>
          </a:p>
        </p:txBody>
      </p:sp>
      <p:sp>
        <p:nvSpPr>
          <p:cNvPr id="19461" name="文本框 2"/>
          <p:cNvSpPr txBox="1"/>
          <p:nvPr/>
        </p:nvSpPr>
        <p:spPr>
          <a:xfrm>
            <a:off x="466725" y="2060575"/>
            <a:ext cx="8262938" cy="83099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>
                <a:latin typeface="Times New Roman" panose="02020603050405020304" pitchFamily="18" charset="0"/>
              </a:rPr>
              <a:t>                                              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灰度函数</a:t>
            </a:r>
            <a:endParaRPr lang="en-US" altLang="zh-CN" sz="180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>
                <a:latin typeface="Times New Roman" panose="02020603050405020304" pitchFamily="18" charset="0"/>
              </a:rPr>
              <a:t>              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图像</a:t>
            </a:r>
            <a:r>
              <a:rPr lang="en-US" altLang="zh-CN">
                <a:latin typeface="Times New Roman" panose="02020603050405020304" pitchFamily="18" charset="0"/>
              </a:rPr>
              <a:t>                      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(沿水平扫描线）</a:t>
            </a:r>
          </a:p>
        </p:txBody>
      </p:sp>
      <p:sp>
        <p:nvSpPr>
          <p:cNvPr id="19462" name="文本框 3"/>
          <p:cNvSpPr txBox="1"/>
          <p:nvPr/>
        </p:nvSpPr>
        <p:spPr>
          <a:xfrm>
            <a:off x="6113463" y="5691188"/>
            <a:ext cx="229870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对应导数极值的边缘</a:t>
            </a:r>
          </a:p>
        </p:txBody>
      </p:sp>
      <p:pic>
        <p:nvPicPr>
          <p:cNvPr id="19463" name="图片 4" descr="20220928114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2932113"/>
            <a:ext cx="7727950" cy="2717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29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/>
              <a:t>7.3.1 </a:t>
            </a:r>
            <a:r>
              <a:rPr lang="zh-CN" altLang="en-US"/>
              <a:t>梯度方法</a:t>
            </a:r>
          </a:p>
        </p:txBody>
      </p:sp>
      <p:sp>
        <p:nvSpPr>
          <p:cNvPr id="21508" name="文本框 2"/>
          <p:cNvSpPr txBox="1"/>
          <p:nvPr/>
        </p:nvSpPr>
        <p:spPr>
          <a:xfrm>
            <a:off x="469900" y="919163"/>
            <a:ext cx="8421688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Arial" panose="020B0604020202020204" pitchFamily="34" charset="0"/>
            </a:pPr>
            <a:endParaRPr lang="en-US" altLang="zh-CN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边缘法线：</a:t>
            </a:r>
            <a:r>
              <a:rPr lang="zh-CN" altLang="en-US" sz="2000" dirty="0">
                <a:ea typeface="宋体" panose="02010600030101010101" pitchFamily="2" charset="-122"/>
              </a:rPr>
              <a:t>最大灰度变化方向的单位矢量</a:t>
            </a: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边缘方向：</a:t>
            </a:r>
            <a:r>
              <a:rPr lang="zh-CN" altLang="en-US" sz="2000" dirty="0">
                <a:ea typeface="宋体" panose="02010600030101010101" pitchFamily="2" charset="-122"/>
              </a:rPr>
              <a:t>沿边的单位向量（垂直于边缘法线）</a:t>
            </a: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边缘位置或中心：</a:t>
            </a:r>
            <a:r>
              <a:rPr lang="zh-CN" altLang="en-US" sz="2000" dirty="0">
                <a:ea typeface="宋体" panose="02010600030101010101" pitchFamily="2" charset="-122"/>
              </a:rPr>
              <a:t>边缘所在的图像位置</a:t>
            </a: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</a:rPr>
              <a:t>边缘强度或幅值：</a:t>
            </a:r>
            <a:r>
              <a:rPr lang="zh-CN" altLang="en-US" sz="2000" dirty="0">
                <a:ea typeface="宋体" panose="02010600030101010101" pitchFamily="2" charset="-122"/>
              </a:rPr>
              <a:t>沿法线的图像局部对比度</a:t>
            </a:r>
          </a:p>
          <a:p>
            <a:pPr marL="342900" indent="-342900" eaLnBrk="0" hangingPunct="0">
              <a:buFont typeface="Arial" panose="020B0604020202020204" pitchFamily="34" charset="0"/>
            </a:pPr>
            <a:endParaRPr lang="en-US" altLang="zh-CN" sz="200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9" name="文本框 3"/>
          <p:cNvSpPr txBox="1"/>
          <p:nvPr/>
        </p:nvSpPr>
        <p:spPr>
          <a:xfrm>
            <a:off x="755576" y="5581650"/>
            <a:ext cx="785978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ü"/>
            </a:pP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重点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：所有这些信息都可以从梯度向量场中计算得到</a:t>
            </a:r>
          </a:p>
        </p:txBody>
      </p:sp>
      <p:pic>
        <p:nvPicPr>
          <p:cNvPr id="21510" name="图片 4" descr="202209282055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2997200"/>
            <a:ext cx="3989388" cy="2247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58738"/>
            <a:ext cx="86582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0" hangingPunct="0">
              <a:buClrTx/>
              <a:buSzTx/>
              <a:buFontTx/>
              <a:buNone/>
            </a:pPr>
            <a:endParaRPr kumimoji="0" lang="zh-CN" altLang="en-US" sz="40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  <a:buNone/>
            </a:pPr>
            <a:r>
              <a:rPr kumimoji="0" lang="zh-CN" altLang="en-US" sz="40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40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 </a:t>
            </a:r>
            <a:r>
              <a:rPr kumimoji="0" lang="zh-CN" altLang="zh-CN" sz="4000" kern="1200" cap="none" spc="0" normalizeH="0" baseline="0" noProof="1">
                <a:solidFill>
                  <a:srgbClr val="996633"/>
                </a:solidFill>
                <a:latin typeface="+mj-lt"/>
                <a:ea typeface="+mj-ea"/>
                <a:cs typeface="+mj-cs"/>
              </a:rPr>
              <a:t>图像分割</a:t>
            </a:r>
            <a:endParaRPr kumimoji="0" lang="en-US" altLang="zh-CN" sz="4800" kern="1200" cap="none" spc="0" normalizeH="0" baseline="0" noProof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  <a:buNone/>
            </a:pPr>
            <a:endParaRPr kumimoji="0" lang="en-US" altLang="zh-CN" sz="28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indent="-457200" defTabSz="914400" eaLnBrk="0" hangingPunct="0">
              <a:buClrTx/>
              <a:buSzTx/>
              <a:buFont typeface="Wingdings" panose="05000000000000000000" pitchFamily="2" charset="2"/>
              <a:buChar char="ü"/>
            </a:pPr>
            <a:r>
              <a:rPr kumimoji="0" lang="en-US" altLang="zh-CN" sz="28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 a word</a:t>
            </a:r>
            <a:r>
              <a:rPr kumimoji="0" lang="zh-CN" altLang="en-US" sz="28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sz="28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识别</a:t>
            </a:r>
            <a:r>
              <a:rPr kumimoji="0" lang="zh-CN" altLang="en-US" sz="28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应该</a:t>
            </a:r>
            <a:r>
              <a:rPr kumimoji="0" lang="en-US" altLang="zh-CN" sz="28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组合在一起的像素组  </a:t>
            </a:r>
            <a:r>
              <a:rPr kumimoji="0" lang="en-US" altLang="zh-CN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  <a:p>
            <a:pPr marR="0" defTabSz="914400" eaLnBrk="0" hangingPunct="0">
              <a:buClrTx/>
              <a:buSzTx/>
              <a:buFontTx/>
              <a:buNone/>
            </a:pPr>
            <a:endParaRPr kumimoji="0" lang="en-US" altLang="zh-CN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  <a:buNone/>
            </a:pPr>
            <a:endParaRPr kumimoji="0" lang="en-US" altLang="zh-CN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  <a:buNone/>
            </a:pPr>
            <a:endParaRPr kumimoji="0" lang="en-US" altLang="zh-CN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  <a:buNone/>
            </a:pPr>
            <a:endParaRPr kumimoji="0" lang="en-US" altLang="zh-CN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  <a:buNone/>
            </a:pPr>
            <a:endParaRPr kumimoji="0" lang="en-US" altLang="zh-CN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  <a:buNone/>
            </a:pPr>
            <a:endParaRPr kumimoji="0" lang="en-US" altLang="zh-CN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  <a:buNone/>
            </a:pPr>
            <a:endParaRPr kumimoji="0" lang="en-US" altLang="zh-CN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  <a:buNone/>
            </a:pPr>
            <a:endParaRPr kumimoji="0" lang="en-US" altLang="zh-CN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42" name="图片 3" descr="5]BX}}N[A1LF0P3ADA%~}2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2565400"/>
            <a:ext cx="8302625" cy="2973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355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30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55928" y="5311654"/>
            <a:ext cx="2250440" cy="756285"/>
          </a:xfrm>
          <a:prstGeom prst="rect">
            <a:avLst/>
          </a:prstGeom>
          <a:ln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00258" y="5305622"/>
            <a:ext cx="2827338" cy="7572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5575" y="4439906"/>
            <a:ext cx="3363913" cy="5778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59" name="文本框 1"/>
          <p:cNvSpPr txBox="1"/>
          <p:nvPr/>
        </p:nvSpPr>
        <p:spPr>
          <a:xfrm>
            <a:off x="2039031" y="3443514"/>
            <a:ext cx="5367337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边缘像素：位于梯度幅值的局部最大值</a:t>
            </a: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梯度方向</a:t>
            </a:r>
            <a:r>
              <a:rPr lang="el-GR" altLang="zh-CN" sz="2000">
                <a:ea typeface="宋体" panose="02010600030101010101" pitchFamily="2" charset="-122"/>
              </a:rPr>
              <a:t>θ</a:t>
            </a:r>
            <a:r>
              <a:rPr lang="zh-CN" altLang="en-US" sz="2000">
                <a:ea typeface="宋体" panose="02010600030101010101" pitchFamily="2" charset="-122"/>
              </a:rPr>
              <a:t>：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始终垂直于边缘方向</a:t>
            </a:r>
          </a:p>
        </p:txBody>
      </p:sp>
      <p:sp>
        <p:nvSpPr>
          <p:cNvPr id="23560" name="文本框 2"/>
          <p:cNvSpPr txBox="1"/>
          <p:nvPr/>
        </p:nvSpPr>
        <p:spPr>
          <a:xfrm>
            <a:off x="2820477" y="4466704"/>
            <a:ext cx="154146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梯度向量：</a:t>
            </a:r>
          </a:p>
        </p:txBody>
      </p:sp>
      <p:sp>
        <p:nvSpPr>
          <p:cNvPr id="23561" name="文本框 3"/>
          <p:cNvSpPr txBox="1"/>
          <p:nvPr/>
        </p:nvSpPr>
        <p:spPr>
          <a:xfrm>
            <a:off x="2851196" y="5690276"/>
            <a:ext cx="98107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幅值：</a:t>
            </a:r>
          </a:p>
        </p:txBody>
      </p:sp>
      <p:sp>
        <p:nvSpPr>
          <p:cNvPr id="23562" name="文本框 4"/>
          <p:cNvSpPr txBox="1"/>
          <p:nvPr/>
        </p:nvSpPr>
        <p:spPr>
          <a:xfrm>
            <a:off x="6019846" y="5688209"/>
            <a:ext cx="9810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方向：</a:t>
            </a:r>
          </a:p>
        </p:txBody>
      </p:sp>
      <p:pic>
        <p:nvPicPr>
          <p:cNvPr id="23563" name="图片 5" descr="202210051558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3" y="939800"/>
            <a:ext cx="5745162" cy="2408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4" name="图片 7" descr="202210051600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39" y="4365104"/>
            <a:ext cx="1968500" cy="488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5" name="图片 9" descr="20221005160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96" y="5160706"/>
            <a:ext cx="2576512" cy="517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6" name="图片 11" descr="202210051603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258" y="5183384"/>
            <a:ext cx="2070100" cy="487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E9C477C5-4401-4C5B-8A38-9EA8AB95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梯度方法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31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梯度方法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1987" y="1557601"/>
            <a:ext cx="7820025" cy="25914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kumimoji="0" lang="zh-CN" altLang="en-US" sz="2800" i="0" u="none" strike="noStrike" kern="1200" cap="none" spc="0" normalizeH="0" baseline="0" noProof="1">
                <a:ea typeface="宋体" panose="02010600030101010101" pitchFamily="2" charset="-122"/>
                <a:cs typeface="+mn-cs"/>
                <a:sym typeface="+mn-ea"/>
              </a:rPr>
              <a:t>一种简单的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FF0000"/>
                </a:solidFill>
                <a:ea typeface="宋体" panose="02010600030101010101" pitchFamily="2" charset="-122"/>
                <a:cs typeface="+mn-cs"/>
                <a:sym typeface="+mn-ea"/>
              </a:rPr>
              <a:t>梯度幅度边缘检测器</a:t>
            </a:r>
            <a:endParaRPr kumimoji="0" lang="en-US" altLang="zh-CN" sz="2800" i="0" u="none" strike="noStrike" kern="1200" cap="none" spc="0" normalizeH="0" baseline="0" noProof="1">
              <a:solidFill>
                <a:srgbClr val="FF0000"/>
              </a:solidFill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</a:pPr>
            <a:endParaRPr kumimoji="0" lang="zh-CN" altLang="en-US" sz="1600" i="0" u="none" strike="noStrike" kern="1200" cap="none" spc="0" normalizeH="0" baseline="0" noProof="1">
              <a:ea typeface="宋体" panose="02010600030101010101" pitchFamily="2" charset="-122"/>
              <a:cs typeface="+mn-cs"/>
              <a:sym typeface="+mn-ea"/>
            </a:endParaRPr>
          </a:p>
          <a:p>
            <a:pPr marL="0" lvl="1">
              <a:spcBef>
                <a:spcPct val="20000"/>
              </a:spcBef>
              <a:buClr>
                <a:srgbClr val="663300"/>
              </a:buClr>
              <a:buSzPct val="80000"/>
            </a:pPr>
            <a:r>
              <a:rPr lang="en-US" altLang="zh-CN" noProof="1">
                <a:ea typeface="宋体" panose="02010600030101010101" pitchFamily="2" charset="-122"/>
                <a:sym typeface="+mn-ea"/>
              </a:rPr>
              <a:t>1. </a:t>
            </a:r>
            <a:r>
              <a:rPr lang="zh-CN" altLang="en-US" noProof="1">
                <a:ea typeface="宋体" panose="02010600030101010101" pitchFamily="2" charset="-122"/>
                <a:sym typeface="+mn-ea"/>
              </a:rPr>
              <a:t>降噪：对图像进行平滑处理；</a:t>
            </a:r>
            <a:endParaRPr lang="en-US" altLang="zh-CN" noProof="1">
              <a:ea typeface="宋体" panose="02010600030101010101" pitchFamily="2" charset="-122"/>
              <a:sym typeface="+mn-ea"/>
            </a:endParaRPr>
          </a:p>
          <a:p>
            <a:pPr marL="0" lvl="1">
              <a:spcBef>
                <a:spcPct val="20000"/>
              </a:spcBef>
              <a:buClr>
                <a:srgbClr val="663300"/>
              </a:buClr>
              <a:buSzPct val="80000"/>
            </a:pPr>
            <a:r>
              <a:rPr lang="en-US" altLang="zh-CN" noProof="1">
                <a:ea typeface="宋体" panose="02010600030101010101" pitchFamily="2" charset="-122"/>
                <a:sym typeface="+mn-ea"/>
              </a:rPr>
              <a:t>2. </a:t>
            </a:r>
            <a:r>
              <a:rPr lang="zh-CN" altLang="en-US" noProof="1">
                <a:ea typeface="宋体" panose="02010600030101010101" pitchFamily="2" charset="-122"/>
                <a:sym typeface="+mn-ea"/>
              </a:rPr>
              <a:t>梯度：计算每个像素的梯度大小；</a:t>
            </a:r>
            <a:endParaRPr lang="zh-CN" altLang="en-US" noProof="1">
              <a:ea typeface="宋体" panose="02010600030101010101" pitchFamily="2" charset="-122"/>
            </a:endParaRPr>
          </a:p>
          <a:p>
            <a:pPr marL="0" lvl="1">
              <a:spcBef>
                <a:spcPct val="20000"/>
              </a:spcBef>
              <a:buClr>
                <a:srgbClr val="663300"/>
              </a:buClr>
              <a:buSzPct val="80000"/>
            </a:pPr>
            <a:r>
              <a:rPr lang="en-US" altLang="zh-CN" noProof="1">
                <a:ea typeface="宋体" panose="02010600030101010101" pitchFamily="2" charset="-122"/>
                <a:sym typeface="+mn-ea"/>
              </a:rPr>
              <a:t>3. </a:t>
            </a:r>
            <a:r>
              <a:rPr lang="zh-CN" altLang="en-US" noProof="1">
                <a:ea typeface="宋体" panose="02010600030101010101" pitchFamily="2" charset="-122"/>
                <a:sym typeface="+mn-ea"/>
              </a:rPr>
              <a:t>阈值：如果像素的幅值超过阈值，则报告边缘点。</a:t>
            </a:r>
            <a:endParaRPr lang="zh-CN" altLang="en-US" noProof="1">
              <a:ea typeface="宋体" panose="02010600030101010101" pitchFamily="2" charset="-122"/>
            </a:endParaRPr>
          </a:p>
          <a:p>
            <a:pPr marL="469900" marR="0" indent="-469900" defTabSz="9144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kern="1200" cap="none" spc="0" normalizeH="0" baseline="0" noProof="1"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8" y="1241425"/>
            <a:ext cx="6859587" cy="4705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96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32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计算空间图像梯度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33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765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计算空间图像梯度</a:t>
            </a:r>
          </a:p>
        </p:txBody>
      </p:sp>
      <p:pic>
        <p:nvPicPr>
          <p:cNvPr id="27652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1115"/>
          <a:stretch>
            <a:fillRect/>
          </a:stretch>
        </p:blipFill>
        <p:spPr>
          <a:xfrm>
            <a:off x="1465263" y="1233488"/>
            <a:ext cx="6111875" cy="4273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B17C8233-13D7-460F-88B5-905498245D35}"/>
              </a:ext>
            </a:extLst>
          </p:cNvPr>
          <p:cNvSpPr txBox="1"/>
          <p:nvPr/>
        </p:nvSpPr>
        <p:spPr>
          <a:xfrm>
            <a:off x="1835696" y="5349899"/>
            <a:ext cx="6408712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Arial" panose="020B0604020202020204" pitchFamily="34" charset="0"/>
            </a:pPr>
            <a:endParaRPr lang="en-US" altLang="zh-CN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buFont typeface="Arial" panose="020B0604020202020204" pitchFamily="34" charset="0"/>
            </a:pPr>
            <a:r>
              <a:rPr lang="zh-CN" altLang="en-US" sz="2000">
                <a:solidFill>
                  <a:srgbClr val="0070C0"/>
                </a:solidFill>
                <a:latin typeface="Times New Roman" panose="02020603050405020304" pitchFamily="18" charset="0"/>
              </a:rPr>
              <a:t>回顾：</a:t>
            </a:r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</a:rPr>
              <a:t>Sobel</a:t>
            </a:r>
            <a:r>
              <a:rPr lang="zh-CN" altLang="en-US" sz="2000">
                <a:solidFill>
                  <a:srgbClr val="0070C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</a:rPr>
              <a:t>Prewitt</a:t>
            </a:r>
            <a:r>
              <a:rPr lang="zh-CN" altLang="en-US" sz="2000">
                <a:solidFill>
                  <a:srgbClr val="0070C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</a:rPr>
              <a:t>Roberts</a:t>
            </a:r>
            <a:r>
              <a:rPr lang="zh-CN" altLang="en-US" sz="2000">
                <a:solidFill>
                  <a:srgbClr val="0070C0"/>
                </a:solidFill>
                <a:latin typeface="Times New Roman" panose="02020603050405020304" pitchFamily="18" charset="0"/>
              </a:rPr>
              <a:t>等离散模板</a:t>
            </a:r>
            <a:endParaRPr lang="en-US" altLang="zh-CN" sz="200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7EA50D79-0451-4EB2-8B46-E947FBF1FAAB}"/>
              </a:ext>
            </a:extLst>
          </p:cNvPr>
          <p:cNvSpPr/>
          <p:nvPr/>
        </p:nvSpPr>
        <p:spPr bwMode="auto">
          <a:xfrm>
            <a:off x="3563888" y="5000819"/>
            <a:ext cx="216024" cy="769441"/>
          </a:xfrm>
          <a:prstGeom prst="downArrow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34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37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1457325"/>
            <a:ext cx="8477250" cy="448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900B03E-4377-4957-A5D8-57FC4E45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查找边缘像素的阈值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35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查找边缘像素的阈值</a:t>
            </a:r>
          </a:p>
        </p:txBody>
      </p:sp>
      <p:pic>
        <p:nvPicPr>
          <p:cNvPr id="3174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" y="1371600"/>
            <a:ext cx="8077200" cy="425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358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36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584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噪声的影响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5163" y="1229851"/>
            <a:ext cx="782002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1" indent="-469900" algn="l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kumimoji="0" lang="zh-CN" altLang="en-US" i="0" u="none" strike="noStrike" kern="1200" cap="none" spc="0" normalizeH="0" baseline="0" noProof="1">
                <a:ea typeface="宋体" panose="02010600030101010101" pitchFamily="2" charset="-122"/>
                <a:cs typeface="+mn-cs"/>
              </a:rPr>
              <a:t>考虑图像的一行或一列</a:t>
            </a:r>
          </a:p>
          <a:p>
            <a:pPr marL="0" marR="0" lvl="1" algn="l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</a:pPr>
            <a:r>
              <a:rPr kumimoji="0" lang="zh-CN" altLang="en-US" sz="2000" i="0" u="none" strike="noStrike" kern="1200" cap="none" spc="0" normalizeH="0" baseline="0" noProof="1">
                <a:ea typeface="宋体" panose="02010600030101010101" pitchFamily="2" charset="-122"/>
                <a:cs typeface="+mn-cs"/>
              </a:rPr>
              <a:t> 	— 将灰度绘制为位置的函数会给出一个信号</a:t>
            </a:r>
          </a:p>
        </p:txBody>
      </p:sp>
      <p:pic>
        <p:nvPicPr>
          <p:cNvPr id="35845" name="Picture 2"/>
          <p:cNvPicPr>
            <a:picLocks noChangeAspect="1"/>
          </p:cNvPicPr>
          <p:nvPr/>
        </p:nvPicPr>
        <p:blipFill>
          <a:blip r:embed="rId3"/>
          <a:srcRect t="27843" b="7391"/>
          <a:stretch>
            <a:fillRect/>
          </a:stretch>
        </p:blipFill>
        <p:spPr>
          <a:xfrm>
            <a:off x="827088" y="2149574"/>
            <a:ext cx="7339012" cy="329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6" name="文本框 3"/>
          <p:cNvSpPr txBox="1"/>
          <p:nvPr/>
        </p:nvSpPr>
        <p:spPr>
          <a:xfrm>
            <a:off x="6660232" y="5661248"/>
            <a:ext cx="212325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哪里是边缘？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378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37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78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噪声的影响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5163" y="1317625"/>
            <a:ext cx="7820025" cy="20128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1" indent="-469900" algn="l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kumimoji="0" lang="zh-CN" altLang="en-US" i="0" u="none" strike="noStrike" kern="1200" cap="none" spc="0" normalizeH="0" baseline="0" noProof="1">
                <a:ea typeface="宋体" panose="02010600030101010101" pitchFamily="2" charset="-122"/>
                <a:cs typeface="+mn-cs"/>
              </a:rPr>
              <a:t>有限差分过滤器对噪声响应强烈：</a:t>
            </a:r>
          </a:p>
          <a:p>
            <a:pPr marL="0" marR="0" lvl="1" algn="l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</a:pPr>
            <a:r>
              <a:rPr kumimoji="0" lang="zh-CN" altLang="en-US" sz="2000" i="0" u="none" strike="noStrike" kern="1200" cap="none" spc="0" normalizeH="0" baseline="0" noProof="1">
                <a:ea typeface="宋体" panose="02010600030101010101" pitchFamily="2" charset="-122"/>
                <a:cs typeface="+mn-cs"/>
              </a:rPr>
              <a:t>	- 图像噪声导致像素看起来与相邻像素非常不同；</a:t>
            </a:r>
          </a:p>
          <a:p>
            <a:pPr marL="0" marR="0" lvl="1" algn="l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</a:pPr>
            <a:r>
              <a:rPr kumimoji="0" lang="zh-CN" altLang="en-US" sz="2000" i="0" u="none" strike="noStrike" kern="1200" cap="none" spc="0" normalizeH="0" baseline="0" noProof="1">
                <a:ea typeface="宋体" panose="02010600030101010101" pitchFamily="2" charset="-122"/>
                <a:cs typeface="+mn-cs"/>
              </a:rPr>
              <a:t>	- 通常，噪音越大，响应越强。</a:t>
            </a:r>
            <a:endParaRPr kumimoji="0" lang="en-US" altLang="zh-CN" sz="2000" i="0" u="none" strike="noStrike" kern="1200" cap="none" spc="0" normalizeH="0" baseline="0" noProof="1">
              <a:ea typeface="宋体" panose="02010600030101010101" pitchFamily="2" charset="-122"/>
              <a:cs typeface="+mn-cs"/>
            </a:endParaRPr>
          </a:p>
          <a:p>
            <a:pPr marL="0" marR="0" lvl="1" algn="l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</a:pPr>
            <a:endParaRPr kumimoji="0" lang="zh-CN" altLang="en-US" sz="2000" i="0" u="none" strike="noStrike" kern="1200" cap="none" spc="0" normalizeH="0" baseline="0" noProof="1">
              <a:ea typeface="宋体" panose="02010600030101010101" pitchFamily="2" charset="-122"/>
              <a:cs typeface="+mn-cs"/>
            </a:endParaRPr>
          </a:p>
          <a:p>
            <a:pPr marR="0" lvl="1" indent="-469900" algn="l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kumimoji="0" lang="zh-CN" altLang="en-US" i="0" u="none" strike="noStrike" kern="1200" cap="none" spc="0" normalizeH="0" baseline="0" noProof="1">
                <a:ea typeface="宋体" panose="02010600030101010101" pitchFamily="2" charset="-122"/>
                <a:cs typeface="+mn-cs"/>
              </a:rPr>
              <a:t>要做什么？平滑图像应该会有所帮助看起来更像邻居。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3993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38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993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解决方案：先平滑</a:t>
            </a:r>
          </a:p>
        </p:txBody>
      </p:sp>
      <p:pic>
        <p:nvPicPr>
          <p:cNvPr id="39940" name="Picture 2"/>
          <p:cNvPicPr>
            <a:picLocks noChangeAspect="1"/>
          </p:cNvPicPr>
          <p:nvPr/>
        </p:nvPicPr>
        <p:blipFill>
          <a:blip r:embed="rId3"/>
          <a:srcRect t="10320"/>
          <a:stretch>
            <a:fillRect/>
          </a:stretch>
        </p:blipFill>
        <p:spPr>
          <a:xfrm>
            <a:off x="792163" y="1285875"/>
            <a:ext cx="7491412" cy="4668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D64E735-A24E-46BF-A54D-937921080877}"/>
              </a:ext>
            </a:extLst>
          </p:cNvPr>
          <p:cNvSpPr/>
          <p:nvPr/>
        </p:nvSpPr>
        <p:spPr bwMode="auto">
          <a:xfrm>
            <a:off x="6804248" y="5517232"/>
            <a:ext cx="1656184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440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39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403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平滑和局部化之间的权衡</a:t>
            </a:r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3"/>
          <a:srcRect t="11195" b="25529"/>
          <a:stretch>
            <a:fillRect/>
          </a:stretch>
        </p:blipFill>
        <p:spPr>
          <a:xfrm>
            <a:off x="703263" y="1119188"/>
            <a:ext cx="7735887" cy="3668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7" name="文本框 2"/>
          <p:cNvSpPr txBox="1"/>
          <p:nvPr/>
        </p:nvSpPr>
        <p:spPr>
          <a:xfrm>
            <a:off x="995363" y="5016500"/>
            <a:ext cx="7033021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﻿平滑导数可以移除噪波，但会模糊边缘。还可以以不同的“比例”查找边缘。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4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7.1 </a:t>
            </a:r>
            <a:r>
              <a:rPr lang="zh-CN" altLang="en-US" dirty="0"/>
              <a:t>图像分割的概念</a:t>
            </a:r>
            <a:endParaRPr lang="zh-CN" altLang="zh-CN" dirty="0"/>
          </a:p>
        </p:txBody>
      </p:sp>
      <p:sp>
        <p:nvSpPr>
          <p:cNvPr id="6146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412875"/>
            <a:ext cx="8229600" cy="4929188"/>
          </a:xfrm>
        </p:spPr>
        <p:txBody>
          <a:bodyPr/>
          <a:lstStyle/>
          <a:p>
            <a:pPr algn="l" eaLnBrk="1" fontAlgn="base" hangingPunct="1"/>
            <a:r>
              <a:rPr lang="zh-CN" altLang="en-US" sz="2400" strike="noStrike" noProof="1">
                <a:solidFill>
                  <a:schemeClr val="tx1"/>
                </a:solidFill>
                <a:latin typeface="宋体" panose="02010600030101010101" pitchFamily="2" charset="-122"/>
              </a:rPr>
              <a:t>大多数分割算法都基于图像灰度值的两个基本性质之一：</a:t>
            </a:r>
            <a:r>
              <a:rPr lang="zh-CN" altLang="en-US" sz="2400" b="1" noProof="1">
                <a:solidFill>
                  <a:srgbClr val="0000FF"/>
                </a:solidFill>
              </a:rPr>
              <a:t>不连续性</a:t>
            </a:r>
            <a:r>
              <a:rPr lang="zh-CN" altLang="en-US" sz="2400" strike="noStrike" noProof="1">
                <a:solidFill>
                  <a:schemeClr val="tx1"/>
                </a:solidFill>
                <a:latin typeface="宋体" panose="02010600030101010101" pitchFamily="2" charset="-122"/>
              </a:rPr>
              <a:t>和</a:t>
            </a:r>
            <a:r>
              <a:rPr lang="zh-CN" altLang="en-US" sz="2400" b="1" noProof="1">
                <a:solidFill>
                  <a:srgbClr val="0000FF"/>
                </a:solidFill>
              </a:rPr>
              <a:t>相似性</a:t>
            </a:r>
            <a:r>
              <a:rPr lang="zh-CN" altLang="en-US" sz="2400" strike="noStrike" noProof="1">
                <a:solidFill>
                  <a:schemeClr val="tx1"/>
                </a:solidFill>
                <a:latin typeface="宋体" panose="02010600030101010101" pitchFamily="2" charset="-122"/>
              </a:rPr>
              <a:t>。</a:t>
            </a:r>
          </a:p>
          <a:p>
            <a:pPr algn="l" eaLnBrk="1" fontAlgn="base" hangingPunct="1"/>
            <a:endParaRPr lang="zh-CN" altLang="en-US" sz="2400" strike="noStrike" noProof="1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l" eaLnBrk="1" fontAlgn="base" hangingPunct="1"/>
            <a:r>
              <a:rPr lang="zh-CN" altLang="en-US" sz="2400" b="1" strike="noStrike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第一类方法</a:t>
            </a: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：</a:t>
            </a:r>
            <a:r>
              <a:rPr lang="zh-CN" altLang="en-US" sz="2400" strike="noStrike" noProof="1">
                <a:solidFill>
                  <a:schemeClr val="tx1"/>
                </a:solidFill>
                <a:latin typeface="宋体" panose="02010600030101010101" pitchFamily="2" charset="-122"/>
              </a:rPr>
              <a:t>根据一组预定义的准则将图像分割为多个</a:t>
            </a:r>
            <a:r>
              <a:rPr lang="zh-CN" altLang="en-US" sz="2400" b="1" noProof="1">
                <a:solidFill>
                  <a:srgbClr val="0000CC"/>
                </a:solidFill>
              </a:rPr>
              <a:t>区域</a:t>
            </a:r>
            <a:r>
              <a:rPr lang="zh-CN" altLang="en-US" sz="2400" strike="noStrike" noProof="1">
                <a:solidFill>
                  <a:schemeClr val="tx1"/>
                </a:solidFill>
                <a:latin typeface="宋体" panose="02010600030101010101" pitchFamily="2" charset="-122"/>
              </a:rPr>
              <a:t>。 ﻿</a:t>
            </a:r>
            <a:endParaRPr lang="en-US" altLang="zh-CN" sz="2400" strike="noStrike" noProof="1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l" eaLnBrk="1" fontAlgn="base" hangingPunct="1"/>
            <a:endParaRPr lang="zh-CN" altLang="en-US" sz="2400" strike="noStrike" noProof="1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strike="noStrike" noProof="1">
                <a:solidFill>
                  <a:schemeClr val="tx1"/>
                </a:solidFill>
                <a:latin typeface="宋体" panose="02010600030101010101" pitchFamily="2" charset="-122"/>
              </a:rPr>
              <a:t>﻿</a:t>
            </a:r>
            <a:r>
              <a:rPr lang="zh-CN" altLang="en-US" sz="2400" b="1" strike="noStrike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第二类方法</a:t>
            </a:r>
            <a:r>
              <a:rPr lang="zh-CN" altLang="en-US" sz="2400" strike="noStrike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：</a:t>
            </a:r>
            <a:r>
              <a:rPr lang="zh-CN" altLang="en-US" sz="2400" strike="noStrike" noProof="1">
                <a:solidFill>
                  <a:schemeClr val="tx1"/>
                </a:solidFill>
                <a:latin typeface="宋体" panose="02010600030101010101" pitchFamily="2" charset="-122"/>
              </a:rPr>
              <a:t>根据灰度的突变（如</a:t>
            </a:r>
            <a:r>
              <a:rPr lang="zh-CN" altLang="en-US" sz="2400" b="1" noProof="1">
                <a:solidFill>
                  <a:srgbClr val="0000CC"/>
                </a:solidFill>
              </a:rPr>
              <a:t>边缘</a:t>
            </a:r>
            <a:r>
              <a:rPr lang="zh-CN" altLang="en-US" sz="2400" strike="noStrike" noProof="1">
                <a:solidFill>
                  <a:schemeClr val="tx1"/>
                </a:solidFill>
                <a:latin typeface="宋体" panose="02010600030101010101" pitchFamily="2" charset="-122"/>
              </a:rPr>
              <a:t>）将图像分割为多个区域。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481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40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81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/>
              <a:t>7.3.2 Canny</a:t>
            </a:r>
            <a:r>
              <a:rPr lang="zh-CN" altLang="en-US"/>
              <a:t>边缘探测器</a:t>
            </a:r>
          </a:p>
        </p:txBody>
      </p:sp>
      <p:sp>
        <p:nvSpPr>
          <p:cNvPr id="48133" name="文本框 2"/>
          <p:cNvSpPr txBox="1"/>
          <p:nvPr/>
        </p:nvSpPr>
        <p:spPr>
          <a:xfrm>
            <a:off x="609600" y="1421716"/>
            <a:ext cx="8070850" cy="1791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indent="-469900" algn="l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宋体" panose="02010600030101010101" pitchFamily="2" charset="-122"/>
              </a:rPr>
              <a:t>这可能是计算机视觉中使用最广泛的边缘检测器</a:t>
            </a:r>
          </a:p>
          <a:p>
            <a:pPr indent="-469900" algn="l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400" dirty="0">
              <a:ea typeface="宋体" panose="02010600030101010101" pitchFamily="2" charset="-122"/>
            </a:endParaRPr>
          </a:p>
          <a:p>
            <a:pPr indent="-469900" algn="l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宋体" panose="02010600030101010101" pitchFamily="2" charset="-122"/>
              </a:rPr>
              <a:t>理论模型：加性质高斯噪声破坏的阶跃边缘</a:t>
            </a:r>
          </a:p>
          <a:p>
            <a:pPr indent="-469900" algn="l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400" dirty="0"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EA1362-B997-4A6B-8DE8-494B1405B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509120"/>
            <a:ext cx="72390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41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/>
              <a:t>Canny</a:t>
            </a:r>
            <a:r>
              <a:rPr lang="zh-CN" altLang="en-US"/>
              <a:t>边缘检测器</a:t>
            </a:r>
          </a:p>
        </p:txBody>
      </p:sp>
      <p:sp>
        <p:nvSpPr>
          <p:cNvPr id="62466" name="文本框 2"/>
          <p:cNvSpPr txBox="1"/>
          <p:nvPr/>
        </p:nvSpPr>
        <p:spPr>
          <a:xfrm>
            <a:off x="1187625" y="1500392"/>
            <a:ext cx="6676828" cy="35394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使用高斯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导数过滤图像</a:t>
            </a:r>
          </a:p>
          <a:p>
            <a:pPr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确定梯度的大小和方向</a:t>
            </a:r>
          </a:p>
          <a:p>
            <a:pPr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非最大抑制：</a:t>
            </a:r>
          </a:p>
          <a:p>
            <a:pPr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- 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多像素宽的“脊线”细化到单像素宽</a:t>
            </a:r>
          </a:p>
          <a:p>
            <a:pPr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4.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阈值和连接（滞后）：</a:t>
            </a:r>
          </a:p>
          <a:p>
            <a:pPr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 定义两个阈值：低阈值和高阈值</a:t>
            </a:r>
          </a:p>
          <a:p>
            <a:pPr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	-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 使用高阈值开始边缘曲线、低阈值继续边缘曲线</a:t>
            </a:r>
          </a:p>
        </p:txBody>
      </p:sp>
      <p:pic>
        <p:nvPicPr>
          <p:cNvPr id="62467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5631309"/>
            <a:ext cx="5092700" cy="46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A30197D-1F05-4553-9236-A70C98A04831}"/>
              </a:ext>
            </a:extLst>
          </p:cNvPr>
          <p:cNvSpPr/>
          <p:nvPr/>
        </p:nvSpPr>
        <p:spPr bwMode="auto">
          <a:xfrm>
            <a:off x="1043608" y="1340768"/>
            <a:ext cx="7056785" cy="3843070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42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σ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的影响（高斯核扩散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大小）</a:t>
            </a:r>
            <a:endParaRPr lang="zh-CN" altLang="en-US"/>
          </a:p>
        </p:txBody>
      </p:sp>
      <p:pic>
        <p:nvPicPr>
          <p:cNvPr id="61441" name="Picture 2"/>
          <p:cNvPicPr>
            <a:picLocks noChangeAspect="1"/>
          </p:cNvPicPr>
          <p:nvPr/>
        </p:nvPicPr>
        <p:blipFill>
          <a:blip r:embed="rId3"/>
          <a:srcRect t="18922" b="21242"/>
          <a:stretch>
            <a:fillRect/>
          </a:stretch>
        </p:blipFill>
        <p:spPr>
          <a:xfrm>
            <a:off x="876300" y="1125220"/>
            <a:ext cx="7390765" cy="3065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5" name="文本框 4"/>
          <p:cNvSpPr txBox="1"/>
          <p:nvPr/>
        </p:nvSpPr>
        <p:spPr>
          <a:xfrm>
            <a:off x="876300" y="4365104"/>
            <a:ext cx="4392409" cy="1511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noAutofit/>
          </a:bodyPr>
          <a:lstStyle/>
          <a:p>
            <a:pPr marL="342900" indent="-342900" eaLnBrk="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σ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的选择取决于期望的行为：</a:t>
            </a:r>
          </a:p>
          <a:p>
            <a:pPr lvl="1"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•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大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σ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检测大尺度边缘</a:t>
            </a:r>
          </a:p>
          <a:p>
            <a:pPr lvl="1"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•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小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σ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检测精细特征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43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高斯滤波器的导数</a:t>
            </a:r>
          </a:p>
        </p:txBody>
      </p:sp>
      <p:pic>
        <p:nvPicPr>
          <p:cNvPr id="50180" name="Picture 1"/>
          <p:cNvPicPr>
            <a:picLocks noChangeAspect="1"/>
          </p:cNvPicPr>
          <p:nvPr/>
        </p:nvPicPr>
        <p:blipFill>
          <a:blip r:embed="rId3"/>
          <a:srcRect t="13602"/>
          <a:stretch>
            <a:fillRect/>
          </a:stretch>
        </p:blipFill>
        <p:spPr>
          <a:xfrm>
            <a:off x="1073150" y="1208088"/>
            <a:ext cx="7004050" cy="4533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44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示例</a:t>
            </a:r>
          </a:p>
        </p:txBody>
      </p:sp>
      <p:pic>
        <p:nvPicPr>
          <p:cNvPr id="52225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13235" b="13940"/>
          <a:stretch>
            <a:fillRect/>
          </a:stretch>
        </p:blipFill>
        <p:spPr>
          <a:xfrm>
            <a:off x="467544" y="1142464"/>
            <a:ext cx="7885430" cy="4302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文本框 2"/>
          <p:cNvSpPr txBox="1"/>
          <p:nvPr/>
        </p:nvSpPr>
        <p:spPr>
          <a:xfrm>
            <a:off x="3194050" y="5461347"/>
            <a:ext cx="2755900" cy="415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noAutofit/>
          </a:bodyPr>
          <a:lstStyle/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输入图像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﻿("Lena")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45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>
          <a:xfrm>
            <a:off x="574674" y="304800"/>
            <a:ext cx="8317805" cy="533400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dirty="0"/>
              <a:t>计算过滤后的梯度（</a:t>
            </a:r>
            <a:r>
              <a:rPr lang="en-US" altLang="zh-CN" dirty="0"/>
              <a:t>DOG, </a:t>
            </a:r>
            <a:r>
              <a:rPr lang="en-US" altLang="zh-CN" dirty="0">
                <a:ea typeface="宋体" panose="02010600030101010101" pitchFamily="2" charset="-122"/>
              </a:rPr>
              <a:t>difference of Gaussian </a:t>
            </a:r>
            <a:r>
              <a:rPr lang="zh-CN" altLang="en-US" dirty="0"/>
              <a:t>）</a:t>
            </a:r>
          </a:p>
        </p:txBody>
      </p:sp>
      <p:pic>
        <p:nvPicPr>
          <p:cNvPr id="53249" name="Picture 1"/>
          <p:cNvPicPr>
            <a:picLocks noChangeAspect="1"/>
          </p:cNvPicPr>
          <p:nvPr/>
        </p:nvPicPr>
        <p:blipFill>
          <a:blip r:embed="rId3"/>
          <a:srcRect t="16676" b="27724"/>
          <a:stretch>
            <a:fillRect/>
          </a:stretch>
        </p:blipFill>
        <p:spPr>
          <a:xfrm>
            <a:off x="640715" y="1341120"/>
            <a:ext cx="7861935" cy="3275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46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非最大抑制</a:t>
            </a:r>
            <a:endParaRPr lang="zh-CN" altLang="en-US"/>
          </a:p>
        </p:txBody>
      </p:sp>
      <p:pic>
        <p:nvPicPr>
          <p:cNvPr id="54273" name="Picture 1"/>
          <p:cNvPicPr>
            <a:picLocks noChangeAspect="1"/>
          </p:cNvPicPr>
          <p:nvPr/>
        </p:nvPicPr>
        <p:blipFill>
          <a:blip r:embed="rId3"/>
          <a:srcRect t="27582" r="2480"/>
          <a:stretch>
            <a:fillRect/>
          </a:stretch>
        </p:blipFill>
        <p:spPr>
          <a:xfrm>
            <a:off x="875034" y="1956782"/>
            <a:ext cx="7045960" cy="3920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3F67A3-1C96-4E00-90E6-EC58C281AAA7}"/>
              </a:ext>
            </a:extLst>
          </p:cNvPr>
          <p:cNvSpPr/>
          <p:nvPr/>
        </p:nvSpPr>
        <p:spPr bwMode="auto">
          <a:xfrm>
            <a:off x="5304680" y="2046943"/>
            <a:ext cx="2699320" cy="476250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2C0CC2-66BE-4B63-A734-760F9B3EA714}"/>
              </a:ext>
            </a:extLst>
          </p:cNvPr>
          <p:cNvSpPr/>
          <p:nvPr/>
        </p:nvSpPr>
        <p:spPr>
          <a:xfrm>
            <a:off x="574675" y="1167135"/>
            <a:ext cx="3934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/>
              <a:t>获取每个像素的梯度方向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47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非最大抑制</a:t>
            </a:r>
          </a:p>
        </p:txBody>
      </p:sp>
      <p:pic>
        <p:nvPicPr>
          <p:cNvPr id="55297" name="Picture 2"/>
          <p:cNvPicPr>
            <a:picLocks noChangeAspect="1"/>
          </p:cNvPicPr>
          <p:nvPr/>
        </p:nvPicPr>
        <p:blipFill>
          <a:blip r:embed="rId3"/>
          <a:srcRect t="14735"/>
          <a:stretch>
            <a:fillRect/>
          </a:stretch>
        </p:blipFill>
        <p:spPr>
          <a:xfrm>
            <a:off x="1081405" y="1628800"/>
            <a:ext cx="6988175" cy="4465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C6B40B-4501-4167-9409-8BE8DB0DA46B}"/>
              </a:ext>
            </a:extLst>
          </p:cNvPr>
          <p:cNvSpPr/>
          <p:nvPr/>
        </p:nvSpPr>
        <p:spPr>
          <a:xfrm>
            <a:off x="637840" y="1119511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/>
              <a:t>考虑每个方向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48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非最大抑制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6D556D-1D74-4654-993D-17963C811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1520161"/>
            <a:ext cx="5543550" cy="24288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049EA5F-C6B7-4F06-96C8-B5E517658894}"/>
              </a:ext>
            </a:extLst>
          </p:cNvPr>
          <p:cNvSpPr/>
          <p:nvPr/>
        </p:nvSpPr>
        <p:spPr>
          <a:xfrm>
            <a:off x="609600" y="4310713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040"/>
                </a:solidFill>
                <a:latin typeface="+mn-ea"/>
              </a:rPr>
              <a:t>如上图所示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：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A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是在图像的边缘上的点，计算出的梯度方向垂直于边缘。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B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和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C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在梯度方向上，这时我们比较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A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和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B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、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C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的灰度值，如果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A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比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B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和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C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都大，则选取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A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作为结果。否则，则将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A</a:t>
            </a:r>
            <a:r>
              <a:rPr lang="zh-CN" altLang="en-US" b="0" dirty="0">
                <a:solidFill>
                  <a:srgbClr val="404040"/>
                </a:solidFill>
                <a:latin typeface="+mn-ea"/>
              </a:rPr>
              <a:t>的值设为</a:t>
            </a:r>
            <a:r>
              <a:rPr lang="en-US" altLang="zh-CN" b="0" dirty="0">
                <a:solidFill>
                  <a:srgbClr val="404040"/>
                </a:solidFill>
                <a:latin typeface="+mn-ea"/>
              </a:rPr>
              <a:t>0</a:t>
            </a:r>
            <a:r>
              <a:rPr lang="zh-CN" altLang="en-US" b="0" dirty="0">
                <a:solidFill>
                  <a:srgbClr val="404040"/>
                </a:solidFill>
                <a:latin typeface="-apple-system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1876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49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示例</a:t>
            </a:r>
            <a:r>
              <a:rPr lang="en-US" altLang="zh-CN"/>
              <a:t>—</a:t>
            </a:r>
            <a:r>
              <a:rPr lang="zh-CN" altLang="en-US"/>
              <a:t>非最大抑制前</a:t>
            </a:r>
          </a:p>
        </p:txBody>
      </p:sp>
      <p:pic>
        <p:nvPicPr>
          <p:cNvPr id="56321" name="Picture 2"/>
          <p:cNvPicPr>
            <a:picLocks noChangeAspect="1"/>
          </p:cNvPicPr>
          <p:nvPr/>
        </p:nvPicPr>
        <p:blipFill>
          <a:blip r:embed="rId3"/>
          <a:srcRect t="14420"/>
          <a:stretch>
            <a:fillRect/>
          </a:stretch>
        </p:blipFill>
        <p:spPr>
          <a:xfrm>
            <a:off x="581025" y="1125220"/>
            <a:ext cx="7994650" cy="4728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5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2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7.2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区域划分</a:t>
            </a:r>
            <a:endParaRPr lang="zh-CN" altLang="zh-CN" dirty="0"/>
          </a:p>
        </p:txBody>
      </p:sp>
      <p:pic>
        <p:nvPicPr>
          <p:cNvPr id="9220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39020"/>
            <a:ext cx="6172200" cy="2070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1" name="文本框 3"/>
          <p:cNvSpPr txBox="1"/>
          <p:nvPr/>
        </p:nvSpPr>
        <p:spPr>
          <a:xfrm>
            <a:off x="507044" y="1310629"/>
            <a:ext cx="831342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﻿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令</a:t>
            </a:r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表示一幅图像占据的整个空间区域。我们可以将图像分割视为把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R</a:t>
            </a:r>
            <a:r>
              <a:rPr lang="zh-CN" altLang="en-US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分为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个子区域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R</a:t>
            </a:r>
            <a:r>
              <a:rPr lang="en-US" altLang="zh-CN" i="1" baseline="-25000" dirty="0">
                <a:solidFill>
                  <a:srgbClr val="0000FF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, ··· , 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i="1" baseline="-25000" dirty="0">
                <a:solidFill>
                  <a:srgbClr val="0000FF"/>
                </a:solidFill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的过程，满足：</a:t>
            </a:r>
          </a:p>
        </p:txBody>
      </p:sp>
      <p:sp>
        <p:nvSpPr>
          <p:cNvPr id="9222" name="矩形 4"/>
          <p:cNvSpPr/>
          <p:nvPr/>
        </p:nvSpPr>
        <p:spPr>
          <a:xfrm>
            <a:off x="827584" y="5477162"/>
            <a:ext cx="694866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﻿</a:t>
            </a:r>
            <a:r>
              <a:rPr lang="en-US" altLang="zh-CN" sz="2000" i="1" dirty="0">
                <a:latin typeface="Times New Roman" panose="02020603050405020304" pitchFamily="18" charset="0"/>
              </a:rPr>
              <a:t>Q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R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是定义在集合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R</a:t>
            </a:r>
            <a:r>
              <a:rPr lang="en-US" altLang="zh-CN" sz="2000" i="1" baseline="-25000" dirty="0" err="1">
                <a:latin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中的点上的一个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谓词逻辑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50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示例</a:t>
            </a:r>
            <a:r>
              <a:rPr lang="en-US" altLang="zh-CN"/>
              <a:t>—</a:t>
            </a:r>
            <a:r>
              <a:rPr lang="zh-CN" altLang="en-US"/>
              <a:t>非最大抑制后</a:t>
            </a:r>
          </a:p>
        </p:txBody>
      </p:sp>
      <p:pic>
        <p:nvPicPr>
          <p:cNvPr id="57345" name="Picture 2"/>
          <p:cNvPicPr>
            <a:picLocks noChangeAspect="1"/>
          </p:cNvPicPr>
          <p:nvPr/>
        </p:nvPicPr>
        <p:blipFill>
          <a:blip r:embed="rId3"/>
          <a:srcRect t="18062"/>
          <a:stretch>
            <a:fillRect/>
          </a:stretch>
        </p:blipFill>
        <p:spPr>
          <a:xfrm>
            <a:off x="628015" y="1196975"/>
            <a:ext cx="7894955" cy="44970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51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阈值和连接</a:t>
            </a:r>
            <a:endParaRPr lang="zh-CN" altLang="en-US"/>
          </a:p>
        </p:txBody>
      </p:sp>
      <p:pic>
        <p:nvPicPr>
          <p:cNvPr id="58369" name="Picture 2"/>
          <p:cNvPicPr>
            <a:picLocks noChangeAspect="1"/>
          </p:cNvPicPr>
          <p:nvPr/>
        </p:nvPicPr>
        <p:blipFill>
          <a:blip r:embed="rId3"/>
          <a:srcRect t="66440"/>
          <a:stretch>
            <a:fillRect/>
          </a:stretch>
        </p:blipFill>
        <p:spPr>
          <a:xfrm>
            <a:off x="728663" y="4365625"/>
            <a:ext cx="7515225" cy="1563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2" name="文本框 2"/>
          <p:cNvSpPr txBox="1"/>
          <p:nvPr/>
        </p:nvSpPr>
        <p:spPr>
          <a:xfrm>
            <a:off x="878191" y="1412776"/>
            <a:ext cx="7634287" cy="2308324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﻿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•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通过从梯度幅值             处的点开始跟踪边缘点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﻿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•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沿着与梯度正交的方向跟随边。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﻿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•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梯度幅值             时停止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	 - 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使用高阈值开始边缘曲线，使用低阈值继续边缘曲线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8373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433" y="1485483"/>
            <a:ext cx="928370" cy="3981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4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888" y="2911058"/>
            <a:ext cx="795655" cy="398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52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最终</a:t>
            </a:r>
            <a:r>
              <a:rPr lang="en-US" altLang="zh-CN"/>
              <a:t>Canny</a:t>
            </a:r>
            <a:r>
              <a:rPr lang="zh-CN" altLang="en-US"/>
              <a:t>边缘</a:t>
            </a:r>
          </a:p>
        </p:txBody>
      </p:sp>
      <p:pic>
        <p:nvPicPr>
          <p:cNvPr id="59393" name="Picture 2"/>
          <p:cNvPicPr>
            <a:picLocks noChangeAspect="1"/>
          </p:cNvPicPr>
          <p:nvPr/>
        </p:nvPicPr>
        <p:blipFill>
          <a:blip r:embed="rId3"/>
          <a:srcRect t="15710"/>
          <a:stretch>
            <a:fillRect/>
          </a:stretch>
        </p:blipFill>
        <p:spPr>
          <a:xfrm>
            <a:off x="899795" y="1126490"/>
            <a:ext cx="7293610" cy="4605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53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/>
              <a:t>滞后阈值</a:t>
            </a:r>
          </a:p>
        </p:txBody>
      </p:sp>
      <p:pic>
        <p:nvPicPr>
          <p:cNvPr id="6041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95" y="1188720"/>
            <a:ext cx="6459220" cy="4479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54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/>
              <a:t>7.3.3 Marr</a:t>
            </a:r>
            <a:r>
              <a:rPr lang="zh-CN" altLang="en-US"/>
              <a:t>算法</a:t>
            </a:r>
          </a:p>
        </p:txBody>
      </p:sp>
      <p:sp>
        <p:nvSpPr>
          <p:cNvPr id="21508" name="文本框 2"/>
          <p:cNvSpPr txBox="1"/>
          <p:nvPr/>
        </p:nvSpPr>
        <p:spPr>
          <a:xfrm>
            <a:off x="469900" y="919163"/>
            <a:ext cx="8421688" cy="356405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Arial" panose="020B0604020202020204" pitchFamily="34" charset="0"/>
            </a:pPr>
            <a:endParaRPr lang="en-US" altLang="zh-CN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高斯拉普拉斯算子（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LoG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Lapacian of Gaussion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）：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</a:pP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</a:pPr>
            <a:r>
              <a:rPr lang="en-US" altLang="zh-CN">
                <a:ea typeface="宋体" panose="02010600030101010101" pitchFamily="2" charset="-122"/>
              </a:rPr>
              <a:t>1. </a:t>
            </a:r>
            <a:r>
              <a:rPr lang="zh-CN" altLang="en-US">
                <a:ea typeface="宋体" panose="02010600030101010101" pitchFamily="2" charset="-122"/>
              </a:rPr>
              <a:t>先计算高斯模糊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 lvl="1" indent="-4572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AutoNum type="arabicPeriod"/>
            </a:pPr>
            <a:endParaRPr lang="en-US" altLang="zh-CN">
              <a:ea typeface="宋体" panose="02010600030101010101" pitchFamily="2" charset="-122"/>
            </a:endParaRPr>
          </a:p>
          <a:p>
            <a:pPr marL="0" lvl="1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</a:pPr>
            <a:r>
              <a:rPr lang="en-US" altLang="zh-CN">
                <a:ea typeface="宋体" panose="02010600030101010101" pitchFamily="2" charset="-122"/>
              </a:rPr>
              <a:t>2. </a:t>
            </a:r>
            <a:r>
              <a:rPr lang="zh-CN" altLang="en-US">
                <a:ea typeface="宋体" panose="02010600030101010101" pitchFamily="2" charset="-122"/>
              </a:rPr>
              <a:t>然后计算拉普拉斯算子：</a:t>
            </a:r>
            <a:endParaRPr lang="en-US" altLang="zh-CN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9" name="文本框 3"/>
          <p:cNvSpPr txBox="1"/>
          <p:nvPr/>
        </p:nvSpPr>
        <p:spPr>
          <a:xfrm>
            <a:off x="3273720" y="5334250"/>
            <a:ext cx="288032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ü"/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尺度不变性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A9D24CDF-D6D5-4AC1-80AB-E7B8EC7C81F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49784" y="2053927"/>
                <a:ext cx="864096" cy="576064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400" b="0"/>
                          <m:t>▽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G</a:t>
                </a:r>
                <a:endParaRPr lang="zh-CN" altLang="en-US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A9D24CDF-D6D5-4AC1-80AB-E7B8EC7C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9784" y="2053927"/>
                <a:ext cx="864096" cy="576064"/>
              </a:xfrm>
              <a:prstGeom prst="rect">
                <a:avLst/>
              </a:prstGeom>
              <a:blipFill>
                <a:blip r:embed="rId3"/>
                <a:stretch>
                  <a:fillRect l="-2098" r="-4895" b="-13542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3E026CE2-D989-42F2-B0A8-AEF4C199FD1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19872" y="2889433"/>
                <a:ext cx="1997968" cy="718592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G</m:t>
                      </m:r>
                      <m:r>
                        <a:rPr lang="en-US" altLang="zh-CN" sz="2400" b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0">
                                      <a:latin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altLang="zh-CN" sz="2400" b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0">
                                      <a:latin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altLang="zh-CN" sz="2400" b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4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b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3E026CE2-D989-42F2-B0A8-AEF4C199F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9872" y="2889433"/>
                <a:ext cx="1997968" cy="718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347F67B3-2960-43CC-99D2-64CB826811F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98240" y="3867468"/>
                <a:ext cx="2912994" cy="718592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 b="0"/>
                            <m:t>∂</m:t>
                          </m:r>
                        </m:e>
                        <m:sup>
                          <m:r>
                            <a:rPr lang="en-US" altLang="zh-CN" sz="2400" b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zh-CN" altLang="en-US" sz="2400" b="0"/>
                        <m:t>∂</m:t>
                      </m:r>
                      <m:sSup>
                        <m:sSup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2400" b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400" b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 sz="2400" b="0"/>
                            <m:t>∂</m:t>
                          </m:r>
                        </m:e>
                        <m:sup>
                          <m:r>
                            <a:rPr lang="en-US" altLang="zh-CN" sz="2400" b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zh-CN" altLang="en-US" sz="2400" b="0"/>
                        <m:t>∂</m:t>
                      </m:r>
                      <m:sSup>
                        <m:sSup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y</m:t>
                          </m:r>
                        </m:e>
                        <m:sup>
                          <m:r>
                            <a:rPr lang="en-US" altLang="zh-CN" sz="2400" b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347F67B3-2960-43CC-99D2-64CB82681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8240" y="3867468"/>
                <a:ext cx="2912994" cy="7185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5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55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/>
              <a:t>7.3.3 Marr</a:t>
            </a:r>
            <a:r>
              <a:rPr lang="zh-CN" altLang="en-US"/>
              <a:t>算法</a:t>
            </a:r>
          </a:p>
        </p:txBody>
      </p:sp>
      <p:sp>
        <p:nvSpPr>
          <p:cNvPr id="21508" name="文本框 2"/>
          <p:cNvSpPr txBox="1"/>
          <p:nvPr/>
        </p:nvSpPr>
        <p:spPr>
          <a:xfrm>
            <a:off x="469900" y="919163"/>
            <a:ext cx="8421688" cy="312085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Arial" panose="020B0604020202020204" pitchFamily="34" charset="0"/>
            </a:pPr>
            <a:endParaRPr lang="en-US" altLang="zh-CN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高斯拉普拉斯算子（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LoG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Lapacian of Gaussion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）：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>
                <a:ea typeface="宋体" panose="02010600030101010101" pitchFamily="2" charset="-122"/>
              </a:rPr>
              <a:t>作为卷积模板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>
                <a:ea typeface="宋体" panose="02010600030101010101" pitchFamily="2" charset="-122"/>
              </a:rPr>
              <a:t>等价于：</a:t>
            </a:r>
            <a:endParaRPr lang="en-US" altLang="zh-CN">
              <a:ea typeface="宋体" panose="02010600030101010101" pitchFamily="2" charset="-122"/>
            </a:endParaRPr>
          </a:p>
          <a:p>
            <a:pPr lvl="1" indent="-4572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AutoNum type="arabicPeriod"/>
            </a:pP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A9D24CDF-D6D5-4AC1-80AB-E7B8EC7C81F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31840" y="2121744"/>
                <a:ext cx="4230216" cy="576064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altLang="zh-CN" b="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g</a:t>
                </a:r>
                <a:r>
                  <a:rPr lang="en-US" altLang="zh-CN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(x</a:t>
                </a:r>
                <a:r>
                  <a:rPr lang="en-US" altLang="zh-CN" b="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n-US" altLang="zh-CN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y)=</a:t>
                </a:r>
                <a:r>
                  <a:rPr lang="en-US" altLang="zh-CN" b="0">
                    <a:solidFill>
                      <a:srgbClr val="000000"/>
                    </a:solidFill>
                  </a:rPr>
                  <a:t>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b="0"/>
                          <m:t>▽</m:t>
                        </m:r>
                      </m:e>
                      <m:sup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b="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G</a:t>
                </a:r>
                <a:r>
                  <a:rPr lang="en-US" altLang="zh-CN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(x, y)] * f(x, y)</a:t>
                </a:r>
              </a:p>
            </p:txBody>
          </p:sp>
        </mc:Choice>
        <mc:Fallback xmlns="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A9D24CDF-D6D5-4AC1-80AB-E7B8EC7C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1840" y="2121744"/>
                <a:ext cx="4230216" cy="576064"/>
              </a:xfrm>
              <a:prstGeom prst="rect">
                <a:avLst/>
              </a:prstGeom>
              <a:blipFill>
                <a:blip r:embed="rId3"/>
                <a:stretch>
                  <a:fillRect l="-1437" b="-2062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5">
                <a:extLst>
                  <a:ext uri="{FF2B5EF4-FFF2-40B4-BE49-F238E27FC236}">
                    <a16:creationId xmlns:a16="http://schemas.microsoft.com/office/drawing/2014/main" id="{EE452CC6-A0BD-472F-83CD-92E0A1C70B9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9900" y="3973629"/>
                <a:ext cx="8297636" cy="2124245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400" b="0"/>
                          <m:t>▽</m:t>
                        </m:r>
                      </m:e>
                      <m:sup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G</a:t>
                </a:r>
                <a:r>
                  <a:rPr lang="en-US" altLang="zh-CN" sz="2400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(x, y)=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zh-CN" altLang="en-US" b="0"/>
                              <m:t>∂</m:t>
                            </m:r>
                          </m:e>
                          <m: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CN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b="0"/>
                          <m:t>∂</m:t>
                        </m:r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b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zh-CN" altLang="en-US" b="0"/>
                              <m:t>∂</m:t>
                            </m:r>
                          </m:e>
                          <m: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CN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b="0"/>
                          <m:t>∂</m:t>
                        </m:r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b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buNone/>
                </a:pPr>
                <a:r>
                  <a:rPr lang="en-US" altLang="zh-CN" b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=</a:t>
                </a:r>
                <a:r>
                  <a:rPr lang="en-US" altLang="zh-CN" b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b="0"/>
                          <m:t>∂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b="0"/>
                          <m:t>∂</m:t>
                        </m:r>
                        <m:r>
                          <m:rPr>
                            <m:nor/>
                          </m:rPr>
                          <a:rPr lang="en-US" altLang="zh-CN" b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x</m:t>
                        </m:r>
                      </m:den>
                    </m:f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]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b="0"/>
                          <m:t>∂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b="0"/>
                          <m:t>∂</m:t>
                        </m:r>
                        <m:r>
                          <m:rPr>
                            <m:nor/>
                          </m:rPr>
                          <a:rPr lang="en-US" altLang="zh-CN" b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x</m:t>
                        </m:r>
                      </m:den>
                    </m:f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] </a:t>
                </a:r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en-US" altLang="zh-CN" b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 +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zh-CN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r>
                  <a:rPr lang="en-US" altLang="zh-CN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zh-CN" altLang="en-US" b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Object 5">
                <a:extLst>
                  <a:ext uri="{FF2B5EF4-FFF2-40B4-BE49-F238E27FC236}">
                    <a16:creationId xmlns:a16="http://schemas.microsoft.com/office/drawing/2014/main" id="{EE452CC6-A0BD-472F-83CD-92E0A1C7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9900" y="3973629"/>
                <a:ext cx="8297636" cy="2124245"/>
              </a:xfrm>
              <a:prstGeom prst="rect">
                <a:avLst/>
              </a:prstGeom>
              <a:blipFill>
                <a:blip r:embed="rId4"/>
                <a:stretch>
                  <a:fillRect l="-660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8308C417-824E-44D9-B82D-7D24659056A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31840" y="3070764"/>
                <a:ext cx="4230216" cy="576064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altLang="zh-CN" b="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g</a:t>
                </a:r>
                <a:r>
                  <a:rPr lang="en-US" altLang="zh-CN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(x</a:t>
                </a:r>
                <a:r>
                  <a:rPr lang="en-US" altLang="zh-CN" b="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n-US" altLang="zh-CN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y)=</a:t>
                </a:r>
                <a:r>
                  <a:rPr lang="en-US" altLang="zh-CN" b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b="0"/>
                          <m:t>▽</m:t>
                        </m:r>
                      </m:e>
                      <m:sup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b="0">
                    <a:solidFill>
                      <a:srgbClr val="000000"/>
                    </a:solidFill>
                  </a:rPr>
                  <a:t>[</a:t>
                </a:r>
                <a:r>
                  <a:rPr lang="en-US" altLang="zh-CN" b="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G</a:t>
                </a:r>
                <a:r>
                  <a:rPr lang="en-US" altLang="zh-CN" b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(x, y) * f(x, y) ]</a:t>
                </a:r>
              </a:p>
            </p:txBody>
          </p:sp>
        </mc:Choice>
        <mc:Fallback xmlns="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8308C417-824E-44D9-B82D-7D2465905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1840" y="3070764"/>
                <a:ext cx="4230216" cy="576064"/>
              </a:xfrm>
              <a:prstGeom prst="rect">
                <a:avLst/>
              </a:prstGeom>
              <a:blipFill>
                <a:blip r:embed="rId5"/>
                <a:stretch>
                  <a:fillRect l="-1437" b="-2083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133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56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/>
              <a:t>7.3.3 Marr</a:t>
            </a:r>
            <a:r>
              <a:rPr lang="zh-CN" altLang="en-US"/>
              <a:t>算法</a:t>
            </a:r>
          </a:p>
        </p:txBody>
      </p:sp>
      <p:sp>
        <p:nvSpPr>
          <p:cNvPr id="21508" name="文本框 2"/>
          <p:cNvSpPr txBox="1"/>
          <p:nvPr/>
        </p:nvSpPr>
        <p:spPr>
          <a:xfrm>
            <a:off x="469900" y="919163"/>
            <a:ext cx="8421688" cy="445044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Arial" panose="020B0604020202020204" pitchFamily="34" charset="0"/>
            </a:pPr>
            <a:endParaRPr lang="en-US" altLang="zh-CN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高斯拉普拉斯算子（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LoG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Lapacian of Gaussion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）：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>
                <a:ea typeface="宋体" panose="02010600030101010101" pitchFamily="2" charset="-122"/>
              </a:rPr>
              <a:t>草帽算子（看起来像草帽一样）</a:t>
            </a:r>
            <a:endParaRPr lang="en-US" altLang="zh-CN"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ü"/>
            </a:pPr>
            <a:endParaRPr lang="en-US" altLang="zh-CN"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>
                <a:ea typeface="宋体" panose="02010600030101010101" pitchFamily="2" charset="-122"/>
              </a:rPr>
              <a:t>零交叉点：即图像边缘</a:t>
            </a:r>
            <a:endParaRPr lang="en-US" altLang="zh-CN"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 marL="0" lvl="1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</a:pPr>
            <a:endParaRPr lang="en-US" altLang="zh-CN">
              <a:ea typeface="宋体" panose="02010600030101010101" pitchFamily="2" charset="-122"/>
            </a:endParaRPr>
          </a:p>
          <a:p>
            <a:pPr lvl="1" indent="-4572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AutoNum type="arabicPeriod"/>
            </a:pP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4D92C1-8145-4F67-BAAE-0CD44898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204692"/>
            <a:ext cx="3600450" cy="210502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6792E260-127A-4699-A7C3-2CC035AA126E}"/>
              </a:ext>
            </a:extLst>
          </p:cNvPr>
          <p:cNvSpPr/>
          <p:nvPr/>
        </p:nvSpPr>
        <p:spPr bwMode="auto">
          <a:xfrm rot="213935">
            <a:off x="6320147" y="3285303"/>
            <a:ext cx="1256283" cy="6800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501E2432-88F9-41BB-AA38-908526A7A58A}"/>
              </a:ext>
            </a:extLst>
          </p:cNvPr>
          <p:cNvSpPr/>
          <p:nvPr/>
        </p:nvSpPr>
        <p:spPr bwMode="auto">
          <a:xfrm>
            <a:off x="4157452" y="3179416"/>
            <a:ext cx="1046584" cy="36004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975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57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/>
              <a:t>7.3.3 Marr</a:t>
            </a:r>
            <a:r>
              <a:rPr lang="zh-CN" altLang="en-US"/>
              <a:t>算法</a:t>
            </a:r>
          </a:p>
        </p:txBody>
      </p:sp>
      <p:sp>
        <p:nvSpPr>
          <p:cNvPr id="21508" name="文本框 2"/>
          <p:cNvSpPr txBox="1"/>
          <p:nvPr/>
        </p:nvSpPr>
        <p:spPr>
          <a:xfrm>
            <a:off x="469900" y="919163"/>
            <a:ext cx="8421688" cy="445044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Arial" panose="020B0604020202020204" pitchFamily="34" charset="0"/>
            </a:pPr>
            <a:endParaRPr lang="en-US" altLang="zh-CN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算法步骤：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</a:pP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1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</a:pPr>
            <a:r>
              <a:rPr lang="en-US" altLang="zh-CN">
                <a:ea typeface="宋体" panose="02010600030101010101" pitchFamily="2" charset="-122"/>
              </a:rPr>
              <a:t>1.  </a:t>
            </a:r>
            <a:r>
              <a:rPr lang="zh-CN" altLang="en-US">
                <a:ea typeface="宋体" panose="02010600030101010101" pitchFamily="2" charset="-122"/>
              </a:rPr>
              <a:t>对图像使用高斯低通滤波器进行滤波</a:t>
            </a:r>
            <a:endParaRPr lang="en-US" altLang="zh-CN">
              <a:ea typeface="宋体" panose="02010600030101010101" pitchFamily="2" charset="-122"/>
            </a:endParaRPr>
          </a:p>
          <a:p>
            <a:pPr marL="0" lvl="1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</a:pPr>
            <a:r>
              <a:rPr lang="en-US" altLang="zh-CN">
                <a:ea typeface="宋体" panose="02010600030101010101" pitchFamily="2" charset="-122"/>
              </a:rPr>
              <a:t>2.  </a:t>
            </a:r>
            <a:r>
              <a:rPr lang="zh-CN" altLang="en-US">
                <a:ea typeface="宋体" panose="02010600030101010101" pitchFamily="2" charset="-122"/>
              </a:rPr>
              <a:t>对滤波后图像的拉普拉斯</a:t>
            </a:r>
            <a:endParaRPr lang="en-US" altLang="zh-CN">
              <a:ea typeface="宋体" panose="02010600030101010101" pitchFamily="2" charset="-122"/>
            </a:endParaRPr>
          </a:p>
          <a:p>
            <a:pPr marL="0" lvl="1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</a:pPr>
            <a:r>
              <a:rPr lang="en-US" altLang="zh-CN">
                <a:ea typeface="宋体" panose="02010600030101010101" pitchFamily="2" charset="-122"/>
              </a:rPr>
              <a:t>3.  </a:t>
            </a:r>
            <a:r>
              <a:rPr lang="zh-CN" altLang="en-US">
                <a:ea typeface="宋体" panose="02010600030101010101" pitchFamily="2" charset="-122"/>
              </a:rPr>
              <a:t>提取零交叉点</a:t>
            </a:r>
            <a:endParaRPr lang="en-US" altLang="zh-CN"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 marL="0" lvl="1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</a:pPr>
            <a:endParaRPr lang="en-US" altLang="zh-CN">
              <a:ea typeface="宋体" panose="02010600030101010101" pitchFamily="2" charset="-122"/>
            </a:endParaRPr>
          </a:p>
          <a:p>
            <a:pPr lvl="1" indent="-4572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AutoNum type="arabicPeriod"/>
            </a:pPr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630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58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/>
              <a:t>7.3.3 Marr</a:t>
            </a:r>
            <a:r>
              <a:rPr lang="zh-CN" altLang="en-US"/>
              <a:t>算法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A4903D-AA5D-48F7-A98A-A2059719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832"/>
            <a:ext cx="9144000" cy="321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93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59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/>
              <a:t>7.3.3 Marr</a:t>
            </a:r>
            <a:r>
              <a:rPr lang="zh-CN" altLang="en-US"/>
              <a:t>算法</a:t>
            </a:r>
          </a:p>
        </p:txBody>
      </p:sp>
      <p:sp>
        <p:nvSpPr>
          <p:cNvPr id="21508" name="文本框 2"/>
          <p:cNvSpPr txBox="1"/>
          <p:nvPr/>
        </p:nvSpPr>
        <p:spPr>
          <a:xfrm>
            <a:off x="469900" y="919163"/>
            <a:ext cx="8421688" cy="4518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Arial" panose="020B0604020202020204" pitchFamily="34" charset="0"/>
            </a:pPr>
            <a:endParaRPr lang="en-US" altLang="zh-CN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高斯拉普拉斯算子（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LoG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Lapacian of Gaussion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）：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>
                <a:ea typeface="宋体" panose="02010600030101010101" pitchFamily="2" charset="-122"/>
              </a:rPr>
              <a:t> 扩展内容：可以由高斯差分来近似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 marL="342900" lvl="1" indent="-342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 marL="342900" lvl="1" indent="-342900" algn="ctr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ü"/>
            </a:pPr>
            <a:endParaRPr lang="en-US" altLang="zh-CN">
              <a:ea typeface="宋体" panose="02010600030101010101" pitchFamily="2" charset="-122"/>
            </a:endParaRPr>
          </a:p>
          <a:p>
            <a:pPr lvl="1" indent="-4572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AutoNum type="arabicPeriod"/>
            </a:pP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A9D24CDF-D6D5-4AC1-80AB-E7B8EC7C81F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655676" y="2924944"/>
                <a:ext cx="5832648" cy="736312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b="0"/>
                          <m:t>▽</m:t>
                        </m:r>
                      </m:e>
                      <m:sup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G</a:t>
                </a:r>
                <a:r>
                  <a:rPr lang="en-US" altLang="zh-CN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(x, y)=</a:t>
                </a:r>
                <a:r>
                  <a:rPr lang="en-US" altLang="zh-CN" b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π</m:t>
                                </m:r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altLang="zh-CN" b="0" dirty="0"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CN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π</m:t>
                                </m:r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zh-CN" altLang="en-US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b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altLang="zh-CN" b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zh-CN" altLang="en-US" b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endParaRPr lang="en-US" altLang="zh-CN" b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A9D24CDF-D6D5-4AC1-80AB-E7B8EC7C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5676" y="2924944"/>
                <a:ext cx="5832648" cy="736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6EEF618-00A9-48E3-BD24-CED9372E94B7}"/>
                  </a:ext>
                </a:extLst>
              </p:cNvPr>
              <p:cNvSpPr/>
              <p:nvPr/>
            </p:nvSpPr>
            <p:spPr>
              <a:xfrm>
                <a:off x="2196480" y="4581128"/>
                <a:ext cx="4751040" cy="46166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>
                    <a:ea typeface="宋体" panose="02010600030101010101" pitchFamily="2" charset="-122"/>
                  </a:rPr>
                  <a:t>In a word</a:t>
                </a:r>
                <a:r>
                  <a:rPr lang="zh-CN" altLang="en-US">
                    <a:ea typeface="宋体" panose="02010600030101010101" pitchFamily="2" charset="-122"/>
                  </a:rPr>
                  <a:t>：</a:t>
                </a:r>
                <a:r>
                  <a:rPr lang="en-US" altLang="zh-CN">
                    <a:ea typeface="宋体" panose="02010600030101010101" pitchFamily="2" charset="-122"/>
                  </a:rPr>
                  <a:t>LoG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>
                            <a:ea typeface="宋体" panose="02010600030101010101" pitchFamily="2" charset="-122"/>
                          </a:rPr>
                          <m:t>DoG</m:t>
                        </m:r>
                      </m:e>
                      <m:sub>
                        <m:r>
                          <a:rPr lang="zh-CN" altLang="en-US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>
                          <a:rPr lang="en-US" altLang="zh-CN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-</a:t>
                </a:r>
                <a:r>
                  <a:rPr lang="en-US" altLang="zh-CN" b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>
                            <a:ea typeface="宋体" panose="02010600030101010101" pitchFamily="2" charset="-122"/>
                          </a:rPr>
                          <m:t>DoG</m:t>
                        </m:r>
                      </m:e>
                      <m:sub>
                        <m:r>
                          <a:rPr lang="zh-CN" altLang="en-US" b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6EEF618-00A9-48E3-BD24-CED9372E9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80" y="4581128"/>
                <a:ext cx="4751040" cy="461665"/>
              </a:xfrm>
              <a:prstGeom prst="rect">
                <a:avLst/>
              </a:prstGeom>
              <a:blipFill>
                <a:blip r:embed="rId4"/>
                <a:stretch>
                  <a:fillRect l="-1923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5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6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7.2.1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区域生长</a:t>
            </a:r>
          </a:p>
        </p:txBody>
      </p:sp>
      <p:sp>
        <p:nvSpPr>
          <p:cNvPr id="130050" name="内容占位符 2"/>
          <p:cNvSpPr>
            <a:spLocks noGrp="1"/>
          </p:cNvSpPr>
          <p:nvPr>
            <p:ph idx="1"/>
          </p:nvPr>
        </p:nvSpPr>
        <p:spPr>
          <a:xfrm>
            <a:off x="539552" y="1626171"/>
            <a:ext cx="8077200" cy="3531021"/>
          </a:xfrm>
          <a:noFill/>
          <a:ln>
            <a:noFill/>
          </a:ln>
        </p:spPr>
        <p:txBody>
          <a:bodyPr vert="horz" wrap="square" lIns="91440" tIns="45720" rIns="91440" bIns="45720" anchor="t" anchorCtr="0"/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区域生长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区域生长是指根据预定义的</a:t>
            </a:r>
            <a:r>
              <a:rPr lang="zh-CN" altLang="en-US" sz="2000" b="1" dirty="0">
                <a:solidFill>
                  <a:srgbClr val="0000FF"/>
                </a:solidFill>
                <a:ea typeface="宋体" panose="02010600030101010101" pitchFamily="2" charset="-122"/>
              </a:rPr>
              <a:t>生长准则</a:t>
            </a:r>
            <a:r>
              <a:rPr lang="zh-CN" altLang="en-US" sz="2000" dirty="0">
                <a:ea typeface="宋体" panose="02010600030101010101" pitchFamily="2" charset="-122"/>
              </a:rPr>
              <a:t>，将像素或子区域组合为更大的区域的过程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sz="1200" dirty="0"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基本思想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ea typeface="宋体" panose="02010600030101010101" pitchFamily="2" charset="-122"/>
              </a:rPr>
              <a:t>对于一组</a:t>
            </a:r>
            <a:r>
              <a:rPr lang="zh-CN" altLang="en-US" sz="2000" b="1" dirty="0">
                <a:solidFill>
                  <a:srgbClr val="2D2DB9"/>
                </a:solidFill>
                <a:ea typeface="宋体" panose="02010600030101010101" pitchFamily="2" charset="-122"/>
              </a:rPr>
              <a:t>“种子”点</a:t>
            </a:r>
            <a:r>
              <a:rPr lang="zh-CN" altLang="en-US" sz="2000" dirty="0">
                <a:ea typeface="宋体" panose="02010600030101010101" pitchFamily="2" charset="-122"/>
              </a:rPr>
              <a:t>，通过把那些与种子具有相同预定义性质（如灰度或颜色范围）的邻域像素添加到每个种子上，来形成增长区域。</a:t>
            </a:r>
          </a:p>
        </p:txBody>
      </p:sp>
    </p:spTree>
    <p:extLst>
      <p:ext uri="{BB962C8B-B14F-4D97-AF65-F5344CB8AC3E}">
        <p14:creationId xmlns:p14="http://schemas.microsoft.com/office/powerpoint/2010/main" val="4230818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473EBDD-86AC-4A38-8095-F0616637B809}"/>
              </a:ext>
            </a:extLst>
          </p:cNvPr>
          <p:cNvSpPr/>
          <p:nvPr/>
        </p:nvSpPr>
        <p:spPr bwMode="auto">
          <a:xfrm>
            <a:off x="2339752" y="3068960"/>
            <a:ext cx="4104456" cy="230425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文本框 2"/>
          <p:cNvSpPr txBox="1"/>
          <p:nvPr/>
        </p:nvSpPr>
        <p:spPr>
          <a:xfrm>
            <a:off x="574675" y="1139260"/>
            <a:ext cx="7883136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  <a:ea typeface="宋体" panose="02010600030101010101" pitchFamily="2" charset="-122"/>
              </a:rPr>
              <a:t>算法思想</a:t>
            </a:r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lvl="2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0" dirty="0">
                <a:ea typeface="宋体" panose="02010600030101010101" pitchFamily="2" charset="-122"/>
              </a:rPr>
              <a:t>角点处：图像在</a:t>
            </a:r>
            <a:r>
              <a:rPr lang="en-US" altLang="zh-CN" sz="2000" b="0" dirty="0">
                <a:ea typeface="宋体" panose="02010600030101010101" pitchFamily="2" charset="-122"/>
              </a:rPr>
              <a:t>X</a:t>
            </a:r>
            <a:r>
              <a:rPr lang="zh-CN" altLang="en-US" sz="2000" b="0" dirty="0">
                <a:ea typeface="宋体" panose="02010600030101010101" pitchFamily="2" charset="-122"/>
              </a:rPr>
              <a:t>和</a:t>
            </a:r>
            <a:r>
              <a:rPr lang="en-US" altLang="zh-CN" sz="2000" b="0" dirty="0">
                <a:ea typeface="宋体" panose="02010600030101010101" pitchFamily="2" charset="-122"/>
              </a:rPr>
              <a:t>Y</a:t>
            </a:r>
            <a:r>
              <a:rPr lang="zh-CN" altLang="en-US" sz="2000" b="0" dirty="0">
                <a:ea typeface="宋体" panose="02010600030101010101" pitchFamily="2" charset="-122"/>
              </a:rPr>
              <a:t>轴方向上颜色值的变化率都很大。</a:t>
            </a:r>
            <a:endParaRPr lang="en-US" altLang="zh-CN" sz="2000" b="0" dirty="0">
              <a:ea typeface="宋体" panose="02010600030101010101" pitchFamily="2" charset="-122"/>
            </a:endParaRPr>
          </a:p>
          <a:p>
            <a:pPr lvl="2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0" dirty="0">
                <a:ea typeface="宋体" panose="02010600030101010101" pitchFamily="2" charset="-122"/>
              </a:rPr>
              <a:t>边缘处：图像在</a:t>
            </a:r>
            <a:r>
              <a:rPr lang="en-US" altLang="zh-CN" sz="2000" b="0" dirty="0">
                <a:ea typeface="宋体" panose="02010600030101010101" pitchFamily="2" charset="-122"/>
              </a:rPr>
              <a:t>X</a:t>
            </a:r>
            <a:r>
              <a:rPr lang="zh-CN" altLang="en-US" sz="2000" b="0" dirty="0">
                <a:ea typeface="宋体" panose="02010600030101010101" pitchFamily="2" charset="-122"/>
              </a:rPr>
              <a:t>或</a:t>
            </a:r>
            <a:r>
              <a:rPr lang="en-US" altLang="zh-CN" sz="2000" b="0" dirty="0">
                <a:ea typeface="宋体" panose="02010600030101010101" pitchFamily="2" charset="-122"/>
              </a:rPr>
              <a:t>Y</a:t>
            </a:r>
            <a:r>
              <a:rPr lang="zh-CN" altLang="en-US" sz="2000" b="0" dirty="0">
                <a:ea typeface="宋体" panose="02010600030101010101" pitchFamily="2" charset="-122"/>
              </a:rPr>
              <a:t>轴方向上颜色值的变化率很大。</a:t>
            </a:r>
            <a:endParaRPr lang="en-US" altLang="zh-CN" sz="2000" b="0" dirty="0">
              <a:ea typeface="宋体" panose="02010600030101010101" pitchFamily="2" charset="-122"/>
            </a:endParaRPr>
          </a:p>
          <a:p>
            <a:pPr lvl="2" indent="-469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0" dirty="0">
                <a:ea typeface="宋体" panose="02010600030101010101" pitchFamily="2" charset="-122"/>
              </a:rPr>
              <a:t>平坦区域内：图像在</a:t>
            </a:r>
            <a:r>
              <a:rPr lang="en-US" altLang="zh-CN" sz="2000" b="0" dirty="0">
                <a:ea typeface="宋体" panose="02010600030101010101" pitchFamily="2" charset="-122"/>
              </a:rPr>
              <a:t>X</a:t>
            </a:r>
            <a:r>
              <a:rPr lang="zh-CN" altLang="en-US" sz="2000" b="0" dirty="0">
                <a:ea typeface="宋体" panose="02010600030101010101" pitchFamily="2" charset="-122"/>
              </a:rPr>
              <a:t>和</a:t>
            </a:r>
            <a:r>
              <a:rPr lang="en-US" altLang="zh-CN" sz="2000" b="0" dirty="0">
                <a:ea typeface="宋体" panose="02010600030101010101" pitchFamily="2" charset="-122"/>
              </a:rPr>
              <a:t>Y</a:t>
            </a:r>
            <a:r>
              <a:rPr lang="zh-CN" altLang="en-US" sz="2000" b="0" dirty="0">
                <a:ea typeface="宋体" panose="02010600030101010101" pitchFamily="2" charset="-122"/>
              </a:rPr>
              <a:t>轴方向上颜色值的变化率都很小。</a:t>
            </a:r>
            <a:endParaRPr lang="en-US" altLang="zh-CN" sz="2000" b="0" dirty="0">
              <a:ea typeface="宋体" panose="02010600030101010101" pitchFamily="2" charset="-122"/>
            </a:endParaRPr>
          </a:p>
        </p:txBody>
      </p:sp>
      <p:sp>
        <p:nvSpPr>
          <p:cNvPr id="2150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60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7.4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Harris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角点检测器</a:t>
            </a:r>
            <a:endParaRPr lang="zh-CN" altLang="en-US" dirty="0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6AF72CF-552F-4EF5-AE60-A96046D19F64}"/>
              </a:ext>
            </a:extLst>
          </p:cNvPr>
          <p:cNvSpPr/>
          <p:nvPr/>
        </p:nvSpPr>
        <p:spPr bwMode="auto">
          <a:xfrm>
            <a:off x="2555860" y="4055529"/>
            <a:ext cx="2520196" cy="1224136"/>
          </a:xfrm>
          <a:custGeom>
            <a:avLst/>
            <a:gdLst>
              <a:gd name="connsiteX0" fmla="*/ 130203 w 3267589"/>
              <a:gd name="connsiteY0" fmla="*/ 0 h 1492607"/>
              <a:gd name="connsiteX1" fmla="*/ 3267589 w 3267589"/>
              <a:gd name="connsiteY1" fmla="*/ 0 h 1492607"/>
              <a:gd name="connsiteX2" fmla="*/ 3267589 w 3267589"/>
              <a:gd name="connsiteY2" fmla="*/ 1298372 h 1492607"/>
              <a:gd name="connsiteX3" fmla="*/ 3255783 w 3267589"/>
              <a:gd name="connsiteY3" fmla="*/ 1303065 h 1492607"/>
              <a:gd name="connsiteX4" fmla="*/ 2088232 w 3267589"/>
              <a:gd name="connsiteY4" fmla="*/ 1492607 h 1492607"/>
              <a:gd name="connsiteX5" fmla="*/ 0 w 3267589"/>
              <a:gd name="connsiteY5" fmla="*/ 382771 h 1492607"/>
              <a:gd name="connsiteX6" fmla="*/ 93883 w 3267589"/>
              <a:gd name="connsiteY6" fmla="*/ 52740 h 149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7589" h="1492607">
                <a:moveTo>
                  <a:pt x="130203" y="0"/>
                </a:moveTo>
                <a:lnTo>
                  <a:pt x="3267589" y="0"/>
                </a:lnTo>
                <a:lnTo>
                  <a:pt x="3267589" y="1298372"/>
                </a:lnTo>
                <a:lnTo>
                  <a:pt x="3255783" y="1303065"/>
                </a:lnTo>
                <a:cubicBezTo>
                  <a:pt x="2922499" y="1422732"/>
                  <a:pt x="2520719" y="1492607"/>
                  <a:pt x="2088232" y="1492607"/>
                </a:cubicBezTo>
                <a:cubicBezTo>
                  <a:pt x="934933" y="1492607"/>
                  <a:pt x="0" y="995716"/>
                  <a:pt x="0" y="382771"/>
                </a:cubicBezTo>
                <a:cubicBezTo>
                  <a:pt x="0" y="267844"/>
                  <a:pt x="32869" y="156997"/>
                  <a:pt x="93883" y="5274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3485CB-E1D9-4E9D-B13A-826A1A5E1440}"/>
              </a:ext>
            </a:extLst>
          </p:cNvPr>
          <p:cNvSpPr/>
          <p:nvPr/>
        </p:nvSpPr>
        <p:spPr bwMode="auto">
          <a:xfrm>
            <a:off x="2691057" y="3288391"/>
            <a:ext cx="432048" cy="4375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366A879-8B40-4D05-AA17-C6DE7184CEC9}"/>
              </a:ext>
            </a:extLst>
          </p:cNvPr>
          <p:cNvSpPr/>
          <p:nvPr/>
        </p:nvSpPr>
        <p:spPr bwMode="auto">
          <a:xfrm>
            <a:off x="3707904" y="3840983"/>
            <a:ext cx="432048" cy="4375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620F28B-1764-4315-B560-2AC361128BEC}"/>
              </a:ext>
            </a:extLst>
          </p:cNvPr>
          <p:cNvSpPr/>
          <p:nvPr/>
        </p:nvSpPr>
        <p:spPr bwMode="auto">
          <a:xfrm>
            <a:off x="4837873" y="3856815"/>
            <a:ext cx="432048" cy="4375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03320DC-3956-422A-9281-0CA619AE5553}"/>
              </a:ext>
            </a:extLst>
          </p:cNvPr>
          <p:cNvCxnSpPr/>
          <p:nvPr/>
        </p:nvCxnSpPr>
        <p:spPr bwMode="auto">
          <a:xfrm flipV="1">
            <a:off x="3932394" y="3645024"/>
            <a:ext cx="0" cy="1959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A1985D5-F2AE-4457-83DD-4B1002F18A5F}"/>
              </a:ext>
            </a:extLst>
          </p:cNvPr>
          <p:cNvCxnSpPr>
            <a:cxnSpLocks/>
          </p:cNvCxnSpPr>
          <p:nvPr/>
        </p:nvCxnSpPr>
        <p:spPr bwMode="auto">
          <a:xfrm>
            <a:off x="3932394" y="4278541"/>
            <a:ext cx="0" cy="23057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8CF6652-DE40-4B23-96D7-F100C9526F4D}"/>
              </a:ext>
            </a:extLst>
          </p:cNvPr>
          <p:cNvCxnSpPr/>
          <p:nvPr/>
        </p:nvCxnSpPr>
        <p:spPr bwMode="auto">
          <a:xfrm flipV="1">
            <a:off x="5057592" y="3665089"/>
            <a:ext cx="0" cy="19595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F42F839-C188-4DE8-9EE3-8B41BF594774}"/>
              </a:ext>
            </a:extLst>
          </p:cNvPr>
          <p:cNvCxnSpPr>
            <a:cxnSpLocks/>
          </p:cNvCxnSpPr>
          <p:nvPr/>
        </p:nvCxnSpPr>
        <p:spPr bwMode="auto">
          <a:xfrm>
            <a:off x="5066059" y="4287006"/>
            <a:ext cx="0" cy="23057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5FF31C5-74C4-49E5-9CE7-410FB009BF4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72508" y="4055984"/>
            <a:ext cx="226104" cy="1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EBD34FA-937F-4C09-90A9-BC2CF17F6D3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624123" y="4062333"/>
            <a:ext cx="208371" cy="1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A74F0C32-94D9-44C9-9D11-A4065AA2E88C}"/>
              </a:ext>
            </a:extLst>
          </p:cNvPr>
          <p:cNvSpPr txBox="1"/>
          <p:nvPr/>
        </p:nvSpPr>
        <p:spPr>
          <a:xfrm>
            <a:off x="3412335" y="3241533"/>
            <a:ext cx="116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900" dirty="0">
                <a:solidFill>
                  <a:srgbClr val="FF0000"/>
                </a:solidFill>
                <a:cs typeface="Times New Roman" panose="02020603050405020304" pitchFamily="18" charset="0"/>
              </a:rPr>
              <a:t>只有</a:t>
            </a:r>
            <a:r>
              <a:rPr lang="en-US" altLang="zh-CN" sz="900" dirty="0">
                <a:solidFill>
                  <a:srgbClr val="FF0000"/>
                </a:solidFill>
                <a:cs typeface="Times New Roman" panose="02020603050405020304" pitchFamily="18" charset="0"/>
              </a:rPr>
              <a:t>Y</a:t>
            </a:r>
            <a:r>
              <a:rPr lang="zh-CN" altLang="en-US" sz="900" dirty="0">
                <a:solidFill>
                  <a:srgbClr val="FF0000"/>
                </a:solidFill>
                <a:cs typeface="Times New Roman" panose="02020603050405020304" pitchFamily="18" charset="0"/>
              </a:rPr>
              <a:t>方向上的颜色变化率大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CB582D9-95D8-4A3D-B224-E7AD2FDA465C}"/>
              </a:ext>
            </a:extLst>
          </p:cNvPr>
          <p:cNvSpPr txBox="1"/>
          <p:nvPr/>
        </p:nvSpPr>
        <p:spPr>
          <a:xfrm>
            <a:off x="4511511" y="3233569"/>
            <a:ext cx="115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900" dirty="0">
                <a:solidFill>
                  <a:srgbClr val="FF0000"/>
                </a:solidFill>
                <a:cs typeface="Times New Roman" panose="02020603050405020304" pitchFamily="18" charset="0"/>
              </a:rPr>
              <a:t>X</a:t>
            </a:r>
            <a:r>
              <a:rPr lang="zh-CN" altLang="en-US" sz="900" dirty="0">
                <a:solidFill>
                  <a:srgbClr val="FF0000"/>
                </a:solidFill>
                <a:cs typeface="Times New Roman" panose="02020603050405020304" pitchFamily="18" charset="0"/>
              </a:rPr>
              <a:t>和</a:t>
            </a:r>
            <a:r>
              <a:rPr lang="en-US" altLang="zh-CN" sz="900" dirty="0">
                <a:solidFill>
                  <a:srgbClr val="FF0000"/>
                </a:solidFill>
                <a:cs typeface="Times New Roman" panose="02020603050405020304" pitchFamily="18" charset="0"/>
              </a:rPr>
              <a:t>Y</a:t>
            </a:r>
            <a:r>
              <a:rPr lang="zh-CN" altLang="en-US" sz="900" dirty="0">
                <a:solidFill>
                  <a:srgbClr val="FF0000"/>
                </a:solidFill>
                <a:cs typeface="Times New Roman" panose="02020603050405020304" pitchFamily="18" charset="0"/>
              </a:rPr>
              <a:t>方向上的颜色变化率大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AFD0CE1-C69A-4100-A4C6-52B6DBBEA455}"/>
              </a:ext>
            </a:extLst>
          </p:cNvPr>
          <p:cNvSpPr txBox="1"/>
          <p:nvPr/>
        </p:nvSpPr>
        <p:spPr>
          <a:xfrm>
            <a:off x="1642402" y="5517232"/>
            <a:ext cx="617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ea typeface="宋体" panose="02010600030101010101" pitchFamily="2" charset="-122"/>
              </a:rPr>
              <a:t>图：</a:t>
            </a:r>
            <a:r>
              <a:rPr lang="en-US" altLang="zh-CN" sz="1200" dirty="0">
                <a:ea typeface="宋体" panose="02010600030101010101" pitchFamily="2" charset="-122"/>
              </a:rPr>
              <a:t>Harris</a:t>
            </a:r>
            <a:r>
              <a:rPr lang="zh-CN" altLang="en-US" sz="1200" dirty="0">
                <a:ea typeface="宋体" panose="02010600030101010101" pitchFamily="2" charset="-122"/>
              </a:rPr>
              <a:t>角点检测器处理</a:t>
            </a:r>
            <a:r>
              <a:rPr lang="en-US" altLang="zh-CN" sz="1200" dirty="0">
                <a:ea typeface="宋体" panose="02010600030101010101" pitchFamily="2" charset="-122"/>
              </a:rPr>
              <a:t>A</a:t>
            </a:r>
            <a:r>
              <a:rPr lang="zh-CN" altLang="en-US" sz="1200" dirty="0">
                <a:ea typeface="宋体" panose="02010600030101010101" pitchFamily="2" charset="-122"/>
              </a:rPr>
              <a:t>（平坦）、</a:t>
            </a:r>
            <a:r>
              <a:rPr lang="en-US" altLang="zh-CN" sz="1200" dirty="0">
                <a:ea typeface="宋体" panose="02010600030101010101" pitchFamily="2" charset="-122"/>
              </a:rPr>
              <a:t>B</a:t>
            </a:r>
            <a:r>
              <a:rPr lang="zh-CN" altLang="en-US" sz="1200" dirty="0">
                <a:ea typeface="宋体" panose="02010600030101010101" pitchFamily="2" charset="-122"/>
              </a:rPr>
              <a:t>（边缘）和</a:t>
            </a:r>
            <a:r>
              <a:rPr lang="en-US" altLang="zh-CN" sz="1200" dirty="0">
                <a:ea typeface="宋体" panose="02010600030101010101" pitchFamily="2" charset="-122"/>
              </a:rPr>
              <a:t>C</a:t>
            </a:r>
            <a:r>
              <a:rPr lang="zh-CN" altLang="en-US" sz="1200" dirty="0">
                <a:ea typeface="宋体" panose="02010600030101010101" pitchFamily="2" charset="-122"/>
              </a:rPr>
              <a:t>（角点）这三类子区域的方式。</a:t>
            </a:r>
            <a:endParaRPr lang="zh-CN" altLang="en-US" sz="12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2B96318-FE2C-4EAE-B443-8C1E51427465}"/>
              </a:ext>
            </a:extLst>
          </p:cNvPr>
          <p:cNvSpPr txBox="1"/>
          <p:nvPr/>
        </p:nvSpPr>
        <p:spPr>
          <a:xfrm>
            <a:off x="2743902" y="3316686"/>
            <a:ext cx="2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A</a:t>
            </a:r>
            <a:endParaRPr lang="zh-CN" altLang="en-US" sz="18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FC2AA61-CB83-411E-B300-57F8D0144510}"/>
              </a:ext>
            </a:extLst>
          </p:cNvPr>
          <p:cNvSpPr txBox="1"/>
          <p:nvPr/>
        </p:nvSpPr>
        <p:spPr>
          <a:xfrm>
            <a:off x="3762980" y="3865281"/>
            <a:ext cx="2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B</a:t>
            </a:r>
            <a:endParaRPr lang="zh-CN" altLang="en-US" sz="18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4B4A110-8630-41EA-9CFA-C6753BC4B6D0}"/>
              </a:ext>
            </a:extLst>
          </p:cNvPr>
          <p:cNvSpPr txBox="1"/>
          <p:nvPr/>
        </p:nvSpPr>
        <p:spPr>
          <a:xfrm>
            <a:off x="4882634" y="3865281"/>
            <a:ext cx="2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C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4037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508" name="文本框 2"/>
              <p:cNvSpPr txBox="1"/>
              <p:nvPr/>
            </p:nvSpPr>
            <p:spPr>
              <a:xfrm>
                <a:off x="574675" y="990508"/>
                <a:ext cx="7883136" cy="451463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lvl="1" indent="-469900" algn="l" eaLnBrk="1" hangingPunct="1">
                  <a:lnSpc>
                    <a:spcPct val="100000"/>
                  </a:lnSpc>
                  <a:spcBef>
                    <a:spcPct val="20000"/>
                  </a:spcBef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几何意义</a:t>
                </a:r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  <a:p>
                <a:pPr lvl="2" indent="-469900">
                  <a:spcBef>
                    <a:spcPct val="20000"/>
                  </a:spcBef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ea typeface="宋体" panose="02010600030101010101" pitchFamily="2" charset="-122"/>
                  </a:rPr>
                  <a:t>为了计算</a:t>
                </a:r>
                <a:r>
                  <a:rPr lang="en-US" altLang="zh-CN" sz="1800" b="0" i="1" dirty="0">
                    <a:ea typeface="宋体" panose="02010600030101010101" pitchFamily="2" charset="-122"/>
                  </a:rPr>
                  <a:t>x</a:t>
                </a:r>
                <a:r>
                  <a:rPr lang="zh-CN" altLang="en-US" sz="1800" b="0" dirty="0">
                    <a:ea typeface="宋体" panose="02010600030101010101" pitchFamily="2" charset="-122"/>
                  </a:rPr>
                  <a:t>和</a:t>
                </a:r>
                <a:r>
                  <a:rPr lang="en-US" altLang="zh-CN" sz="1800" b="0" i="1" dirty="0">
                    <a:ea typeface="宋体" panose="02010600030101010101" pitchFamily="2" charset="-122"/>
                  </a:rPr>
                  <a:t>y</a:t>
                </a:r>
                <a:r>
                  <a:rPr lang="zh-CN" altLang="en-US" sz="1800" b="0" dirty="0">
                    <a:ea typeface="宋体" panose="02010600030101010101" pitchFamily="2" charset="-122"/>
                  </a:rPr>
                  <a:t>方向上的导数，令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1800" b="0" dirty="0">
                    <a:ea typeface="宋体" panose="02010600030101010101" pitchFamily="2" charset="-122"/>
                  </a:rPr>
                  <a:t>表示局部窗口</a:t>
                </a:r>
                <a:r>
                  <a:rPr lang="en-US" altLang="zh-CN" sz="1800" b="0" dirty="0">
                    <a:ea typeface="宋体" panose="02010600030101010101" pitchFamily="2" charset="-122"/>
                  </a:rPr>
                  <a:t>C</a:t>
                </a:r>
                <a:r>
                  <a:rPr lang="zh-CN" altLang="en-US" sz="1800" b="0" dirty="0">
                    <a:ea typeface="宋体" panose="02010600030101010101" pitchFamily="2" charset="-122"/>
                  </a:rPr>
                  <a:t>，则尺寸相同但移动了</a:t>
                </a:r>
                <a:r>
                  <a:rPr lang="en-US" altLang="zh-CN" sz="1800" b="0" dirty="0">
                    <a:ea typeface="宋体" panose="02010600030101010101" pitchFamily="2" charset="-122"/>
                  </a:rPr>
                  <a:t>(</a:t>
                </a:r>
                <a:r>
                  <a:rPr lang="en-US" altLang="zh-CN" sz="1800" b="0" i="1" dirty="0">
                    <a:ea typeface="宋体" panose="02010600030101010101" pitchFamily="2" charset="-122"/>
                  </a:rPr>
                  <a:t>x</a:t>
                </a:r>
                <a:r>
                  <a:rPr lang="en-US" altLang="zh-CN" sz="1800" b="0" dirty="0">
                    <a:ea typeface="宋体" panose="02010600030101010101" pitchFamily="2" charset="-122"/>
                  </a:rPr>
                  <a:t>, </a:t>
                </a:r>
                <a:r>
                  <a:rPr lang="en-US" altLang="zh-CN" sz="1800" b="0" i="1" dirty="0">
                    <a:ea typeface="宋体" panose="02010600030101010101" pitchFamily="2" charset="-122"/>
                  </a:rPr>
                  <a:t>y</a:t>
                </a:r>
                <a:r>
                  <a:rPr lang="en-US" altLang="zh-CN" sz="1800" b="0" dirty="0">
                    <a:ea typeface="宋体" panose="02010600030101010101" pitchFamily="2" charset="-122"/>
                  </a:rPr>
                  <a:t>)</a:t>
                </a:r>
                <a:r>
                  <a:rPr lang="zh-CN" altLang="en-US" sz="1800" b="0" dirty="0">
                    <a:ea typeface="宋体" panose="02010600030101010101" pitchFamily="2" charset="-122"/>
                  </a:rPr>
                  <a:t>的窗口</a:t>
                </a:r>
                <a:r>
                  <a:rPr lang="en-US" altLang="zh-CN" sz="1800" b="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800" b="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’</a:t>
                </a:r>
                <a:r>
                  <a:rPr lang="zh-CN" altLang="en-US" sz="1800" b="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表示</a:t>
                </a:r>
                <a:r>
                  <a:rPr lang="zh-CN" altLang="en-US" sz="1800" b="0" dirty="0">
                    <a:ea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1800" b="0" dirty="0">
                    <a:ea typeface="宋体" panose="02010600030101010101" pitchFamily="2" charset="-122"/>
                  </a:rPr>
                  <a:t>。那么，两窗口之差为：</a:t>
                </a:r>
                <a:endParaRPr lang="en-US" altLang="zh-CN" sz="1800" b="0" dirty="0">
                  <a:ea typeface="宋体" panose="02010600030101010101" pitchFamily="2" charset="-122"/>
                </a:endParaRPr>
              </a:p>
              <a:p>
                <a:pPr marL="444500" lvl="2">
                  <a:spcBef>
                    <a:spcPct val="20000"/>
                  </a:spcBef>
                  <a:buClr>
                    <a:srgbClr val="663300"/>
                  </a:buClr>
                  <a:buSzPct val="80000"/>
                </a:pPr>
                <a:endParaRPr lang="en-US" altLang="zh-CN" sz="2000" b="0" dirty="0">
                  <a:ea typeface="宋体" panose="02010600030101010101" pitchFamily="2" charset="-122"/>
                </a:endParaRPr>
              </a:p>
              <a:p>
                <a:pPr marL="444500" lvl="2">
                  <a:spcBef>
                    <a:spcPct val="20000"/>
                  </a:spcBef>
                  <a:buClr>
                    <a:srgbClr val="663300"/>
                  </a:buClr>
                  <a:buSzPct val="80000"/>
                </a:pPr>
                <a:endParaRPr lang="en-US" altLang="zh-CN" sz="2000" b="0" dirty="0">
                  <a:ea typeface="宋体" panose="02010600030101010101" pitchFamily="2" charset="-122"/>
                </a:endParaRPr>
              </a:p>
              <a:p>
                <a:pPr lvl="2" indent="-469900">
                  <a:spcBef>
                    <a:spcPct val="20000"/>
                  </a:spcBef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ea typeface="宋体" panose="02010600030101010101" pitchFamily="2" charset="-122"/>
                  </a:rPr>
                  <a:t>其中，加权函数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baseline="300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baseline="300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)/2</m:t>
                        </m:r>
                        <m:r>
                          <a:rPr lang="zh-CN" alt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1800" b="0" i="1" baseline="300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800" b="0" dirty="0">
                    <a:ea typeface="宋体" panose="02010600030101010101" pitchFamily="2" charset="-122"/>
                  </a:rPr>
                  <a:t>是一个低通滤波器。再用一阶泰勒级数来近似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1800" b="0" dirty="0">
                    <a:ea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CN" altLang="en-US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8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CN" altLang="en-US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zh-CN" altLang="en-US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1800" b="0" dirty="0">
                  <a:solidFill>
                    <a:srgbClr val="000000"/>
                  </a:solidFill>
                </a:endParaRPr>
              </a:p>
              <a:p>
                <a:pPr marL="444500" lvl="2">
                  <a:spcBef>
                    <a:spcPct val="20000"/>
                  </a:spcBef>
                  <a:buClr>
                    <a:srgbClr val="663300"/>
                  </a:buClr>
                  <a:buSzPct val="80000"/>
                </a:pPr>
                <a:endParaRPr lang="en-US" altLang="zh-CN" sz="1600" b="0" dirty="0">
                  <a:ea typeface="宋体" panose="02010600030101010101" pitchFamily="2" charset="-122"/>
                </a:endParaRPr>
              </a:p>
              <a:p>
                <a:pPr marL="444500" lvl="2">
                  <a:spcBef>
                    <a:spcPct val="20000"/>
                  </a:spcBef>
                  <a:buClr>
                    <a:srgbClr val="663300"/>
                  </a:buClr>
                  <a:buSzPct val="80000"/>
                </a:pPr>
                <a:endParaRPr lang="en-US" altLang="zh-CN" sz="1600" b="0" dirty="0">
                  <a:ea typeface="宋体" panose="02010600030101010101" pitchFamily="2" charset="-122"/>
                </a:endParaRPr>
              </a:p>
              <a:p>
                <a:pPr lvl="2" indent="-469900">
                  <a:spcBef>
                    <a:spcPct val="20000"/>
                  </a:spcBef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ea typeface="宋体" panose="02010600030101010101" pitchFamily="2" charset="-122"/>
                  </a:rPr>
                  <a:t>最后，</a:t>
                </a:r>
                <a:r>
                  <a:rPr lang="el-GR" altLang="zh-CN" sz="1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altLang="zh-CN" sz="1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1800" b="0" dirty="0">
                    <a:ea typeface="宋体" panose="02010600030101010101" pitchFamily="2" charset="-122"/>
                  </a:rPr>
                  <a:t>可以简化为以下形式：</a:t>
                </a:r>
                <a:endParaRPr lang="en-US" altLang="zh-CN" sz="1800" b="0" dirty="0">
                  <a:ea typeface="宋体" panose="02010600030101010101" pitchFamily="2" charset="-122"/>
                </a:endParaRPr>
              </a:p>
              <a:p>
                <a:pPr lvl="2" indent="-469900">
                  <a:spcBef>
                    <a:spcPct val="20000"/>
                  </a:spcBef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Ø"/>
                </a:pPr>
                <a:endParaRPr lang="en-US" altLang="zh-CN" sz="1800" b="0" dirty="0">
                  <a:ea typeface="宋体" panose="02010600030101010101" pitchFamily="2" charset="-122"/>
                </a:endParaRPr>
              </a:p>
              <a:p>
                <a:pPr lvl="2" indent="-469900">
                  <a:spcBef>
                    <a:spcPct val="20000"/>
                  </a:spcBef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Ø"/>
                </a:pPr>
                <a:endParaRPr lang="en-US" altLang="zh-CN" sz="1800" b="0" dirty="0">
                  <a:ea typeface="宋体" panose="02010600030101010101" pitchFamily="2" charset="-122"/>
                </a:endParaRPr>
              </a:p>
              <a:p>
                <a:pPr lvl="2" indent="-469900">
                  <a:spcBef>
                    <a:spcPct val="20000"/>
                  </a:spcBef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ea typeface="宋体" panose="02010600030101010101" pitchFamily="2" charset="-122"/>
                  </a:rPr>
                  <a:t>写成矩阵形式：</a:t>
                </a:r>
                <a:endParaRPr lang="en-US" altLang="zh-CN" sz="1800" b="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1508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5" y="990508"/>
                <a:ext cx="7883136" cy="4514634"/>
              </a:xfrm>
              <a:prstGeom prst="rect">
                <a:avLst/>
              </a:prstGeom>
              <a:blipFill>
                <a:blip r:embed="rId3"/>
                <a:stretch>
                  <a:fillRect l="-541" t="-1484" r="-3558" b="-81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5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186172"/>
            <a:ext cx="3352800" cy="476250"/>
          </a:xfrm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182997"/>
            <a:ext cx="1981200" cy="476250"/>
          </a:xfrm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61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7.4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Harris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角点检测器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Object 5">
                <a:extLst>
                  <a:ext uri="{FF2B5EF4-FFF2-40B4-BE49-F238E27FC236}">
                    <a16:creationId xmlns:a16="http://schemas.microsoft.com/office/drawing/2014/main" id="{34815040-ECE6-41DA-B915-9C672CC94A3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037041" y="2162196"/>
                <a:ext cx="5616624" cy="437152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b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l-GR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l-GR" altLang="zh-CN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b="0" baseline="30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2</a:t>
                </a:r>
                <a:endParaRPr lang="en-US" altLang="zh-CN" b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Object 5">
                <a:extLst>
                  <a:ext uri="{FF2B5EF4-FFF2-40B4-BE49-F238E27FC236}">
                    <a16:creationId xmlns:a16="http://schemas.microsoft.com/office/drawing/2014/main" id="{34815040-ECE6-41DA-B915-9C672CC94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7041" y="2162196"/>
                <a:ext cx="5616624" cy="437152"/>
              </a:xfrm>
              <a:prstGeom prst="rect">
                <a:avLst/>
              </a:prstGeom>
              <a:blipFill>
                <a:blip r:embed="rId4"/>
                <a:stretch>
                  <a:fillRect t="-102740" b="-163014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Object 5">
                <a:extLst>
                  <a:ext uri="{FF2B5EF4-FFF2-40B4-BE49-F238E27FC236}">
                    <a16:creationId xmlns:a16="http://schemas.microsoft.com/office/drawing/2014/main" id="{B40A6BA2-1EEF-49C2-B872-F0EC7DF26DB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195736" y="3592576"/>
                <a:ext cx="5184576" cy="395544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𝑥𝑓</m:t>
                    </m:r>
                    <m:r>
                      <a:rPr lang="en-US" altLang="zh-CN" b="0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9" name="Object 5">
                <a:extLst>
                  <a:ext uri="{FF2B5EF4-FFF2-40B4-BE49-F238E27FC236}">
                    <a16:creationId xmlns:a16="http://schemas.microsoft.com/office/drawing/2014/main" id="{B40A6BA2-1EEF-49C2-B872-F0EC7DF26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5736" y="3592576"/>
                <a:ext cx="5184576" cy="395544"/>
              </a:xfrm>
              <a:prstGeom prst="rect">
                <a:avLst/>
              </a:prstGeom>
              <a:blipFill>
                <a:blip r:embed="rId5"/>
                <a:stretch>
                  <a:fillRect t="-5970" b="-25373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Object 5">
                <a:extLst>
                  <a:ext uri="{FF2B5EF4-FFF2-40B4-BE49-F238E27FC236}">
                    <a16:creationId xmlns:a16="http://schemas.microsoft.com/office/drawing/2014/main" id="{513FDE1A-4E36-4DF8-9C60-20BEFF7D2D3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267744" y="4543350"/>
                <a:ext cx="5112568" cy="44140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b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l-GR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l-GR" altLang="zh-CN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baseline="-250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zh-CN" b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𝑦𝑓</m:t>
                            </m:r>
                            <m:r>
                              <a:rPr lang="en-US" altLang="zh-CN" b="0" i="1" baseline="-250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altLang="zh-CN" b="0" baseline="30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2</a:t>
                </a:r>
                <a:endParaRPr lang="en-US" altLang="zh-CN" b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0" name="Object 5">
                <a:extLst>
                  <a:ext uri="{FF2B5EF4-FFF2-40B4-BE49-F238E27FC236}">
                    <a16:creationId xmlns:a16="http://schemas.microsoft.com/office/drawing/2014/main" id="{513FDE1A-4E36-4DF8-9C60-20BEFF7D2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4543350"/>
                <a:ext cx="5112568" cy="441400"/>
              </a:xfrm>
              <a:prstGeom prst="rect">
                <a:avLst/>
              </a:prstGeom>
              <a:blipFill>
                <a:blip r:embed="rId6"/>
                <a:stretch>
                  <a:fillRect t="-98667" b="-157333"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90ED1F4B-CE42-40A1-B67F-5AB71FFC2FB9}"/>
              </a:ext>
            </a:extLst>
          </p:cNvPr>
          <p:cNvSpPr/>
          <p:nvPr/>
        </p:nvSpPr>
        <p:spPr bwMode="auto">
          <a:xfrm>
            <a:off x="107504" y="5715352"/>
            <a:ext cx="864096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Object 5">
                <a:extLst>
                  <a:ext uri="{FF2B5EF4-FFF2-40B4-BE49-F238E27FC236}">
                    <a16:creationId xmlns:a16="http://schemas.microsoft.com/office/drawing/2014/main" id="{06179F4F-FCAB-450F-8162-27116EE48A6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267744" y="5596494"/>
                <a:ext cx="2630248" cy="667994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l-GR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l-GR" altLang="zh-CN" b="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2" name="Object 5">
                <a:extLst>
                  <a:ext uri="{FF2B5EF4-FFF2-40B4-BE49-F238E27FC236}">
                    <a16:creationId xmlns:a16="http://schemas.microsoft.com/office/drawing/2014/main" id="{06179F4F-FCAB-450F-8162-27116EE4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5596494"/>
                <a:ext cx="2630248" cy="667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Object 5">
                <a:extLst>
                  <a:ext uri="{FF2B5EF4-FFF2-40B4-BE49-F238E27FC236}">
                    <a16:creationId xmlns:a16="http://schemas.microsoft.com/office/drawing/2014/main" id="{85945784-0B2E-4CBE-A941-FF3B1B4CD47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101559" y="5098954"/>
                <a:ext cx="2448272" cy="775167"/>
              </a:xfrm>
              <a:prstGeom prst="rect">
                <a:avLst/>
              </a:prstGeom>
              <a:solidFill>
                <a:srgbClr val="00B0F0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b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" name="Object 5">
                <a:extLst>
                  <a:ext uri="{FF2B5EF4-FFF2-40B4-BE49-F238E27FC236}">
                    <a16:creationId xmlns:a16="http://schemas.microsoft.com/office/drawing/2014/main" id="{85945784-0B2E-4CBE-A941-FF3B1B4CD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1559" y="5098954"/>
                <a:ext cx="2448272" cy="7751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Object 5">
                <a:extLst>
                  <a:ext uri="{FF2B5EF4-FFF2-40B4-BE49-F238E27FC236}">
                    <a16:creationId xmlns:a16="http://schemas.microsoft.com/office/drawing/2014/main" id="{38CB3E41-9CA3-434C-9221-90B3EF540EF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75565" y="5916025"/>
                <a:ext cx="2100260" cy="838919"/>
              </a:xfrm>
              <a:prstGeom prst="rect">
                <a:avLst/>
              </a:prstGeom>
              <a:solidFill>
                <a:srgbClr val="00B0F0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baseline="-2500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zh-CN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baseline="-250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baseline="-250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baseline="-250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baseline="-250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baseline="-25000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Object 5">
                <a:extLst>
                  <a:ext uri="{FF2B5EF4-FFF2-40B4-BE49-F238E27FC236}">
                    <a16:creationId xmlns:a16="http://schemas.microsoft.com/office/drawing/2014/main" id="{38CB3E41-9CA3-434C-9221-90B3EF540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5565" y="5916025"/>
                <a:ext cx="2100260" cy="8389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275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186172"/>
            <a:ext cx="3352800" cy="476250"/>
          </a:xfrm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 dirty="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182997"/>
            <a:ext cx="1981200" cy="476250"/>
          </a:xfrm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62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7B971E8-11D4-489D-9EC3-DA8A808216BE}"/>
              </a:ext>
            </a:extLst>
          </p:cNvPr>
          <p:cNvSpPr/>
          <p:nvPr/>
        </p:nvSpPr>
        <p:spPr bwMode="auto">
          <a:xfrm>
            <a:off x="107504" y="5715352"/>
            <a:ext cx="864096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15B230-00FE-4228-AB5E-977EF114BDF7}"/>
              </a:ext>
            </a:extLst>
          </p:cNvPr>
          <p:cNvSpPr/>
          <p:nvPr/>
        </p:nvSpPr>
        <p:spPr bwMode="auto">
          <a:xfrm>
            <a:off x="3865828" y="4121512"/>
            <a:ext cx="1944218" cy="18794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0" dirty="0">
                <a:ea typeface="宋体" panose="02010600030101010101" pitchFamily="2" charset="-122"/>
              </a:rPr>
              <a:t>(B)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508" name="文本框 2"/>
              <p:cNvSpPr txBox="1"/>
              <p:nvPr/>
            </p:nvSpPr>
            <p:spPr>
              <a:xfrm>
                <a:off x="574675" y="990508"/>
                <a:ext cx="7883136" cy="28253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lvl="1" indent="-469900" algn="l" eaLnBrk="1" hangingPunct="1">
                  <a:lnSpc>
                    <a:spcPct val="100000"/>
                  </a:lnSpc>
                  <a:spcBef>
                    <a:spcPct val="20000"/>
                  </a:spcBef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rgbClr val="0000FF"/>
                    </a:solidFill>
                    <a:ea typeface="宋体" panose="02010600030101010101" pitchFamily="2" charset="-122"/>
                  </a:rPr>
                  <a:t>几何意义</a:t>
                </a:r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  <a:p>
                <a:pPr lvl="2" indent="-469900">
                  <a:spcBef>
                    <a:spcPct val="20000"/>
                  </a:spcBef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ea typeface="宋体" panose="02010600030101010101" pitchFamily="2" charset="-122"/>
                  </a:rPr>
                  <a:t>将</a:t>
                </a:r>
                <a:r>
                  <a:rPr lang="en-US" altLang="zh-CN" sz="1800" b="0" dirty="0">
                    <a:ea typeface="宋体" panose="02010600030101010101" pitchFamily="2" charset="-122"/>
                  </a:rPr>
                  <a:t>Harris</a:t>
                </a:r>
                <a:r>
                  <a:rPr lang="zh-CN" altLang="en-US" sz="1800" b="0" dirty="0">
                    <a:ea typeface="宋体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sz="1800" b="0" dirty="0">
                    <a:ea typeface="宋体" panose="02010600030101010101" pitchFamily="2" charset="-122"/>
                  </a:rPr>
                  <a:t>转换为二次型的标准型：</a:t>
                </a:r>
                <a:endParaRPr lang="en-US" altLang="zh-CN" sz="1800" b="0" dirty="0">
                  <a:ea typeface="宋体" panose="02010600030101010101" pitchFamily="2" charset="-122"/>
                </a:endParaRPr>
              </a:p>
              <a:p>
                <a:pPr marL="444500" lvl="2">
                  <a:spcBef>
                    <a:spcPct val="20000"/>
                  </a:spcBef>
                  <a:buClr>
                    <a:srgbClr val="663300"/>
                  </a:buClr>
                  <a:buSzPct val="80000"/>
                </a:pPr>
                <a:endParaRPr lang="en-US" altLang="zh-CN" sz="2000" b="0" dirty="0">
                  <a:ea typeface="宋体" panose="02010600030101010101" pitchFamily="2" charset="-122"/>
                </a:endParaRPr>
              </a:p>
              <a:p>
                <a:pPr marL="444500" lvl="2">
                  <a:spcBef>
                    <a:spcPct val="20000"/>
                  </a:spcBef>
                  <a:buClr>
                    <a:srgbClr val="663300"/>
                  </a:buClr>
                  <a:buSzPct val="80000"/>
                </a:pPr>
                <a:endParaRPr lang="en-US" altLang="zh-CN" sz="2000" b="0" dirty="0">
                  <a:ea typeface="宋体" panose="02010600030101010101" pitchFamily="2" charset="-122"/>
                </a:endParaRPr>
              </a:p>
              <a:p>
                <a:pPr marL="444500" lvl="2">
                  <a:spcBef>
                    <a:spcPct val="20000"/>
                  </a:spcBef>
                  <a:buClr>
                    <a:srgbClr val="663300"/>
                  </a:buClr>
                  <a:buSzPct val="80000"/>
                </a:pPr>
                <a:endParaRPr lang="en-US" altLang="zh-CN" sz="2000" b="0" dirty="0">
                  <a:ea typeface="宋体" panose="02010600030101010101" pitchFamily="2" charset="-122"/>
                </a:endParaRPr>
              </a:p>
              <a:p>
                <a:pPr lvl="2" indent="-469900">
                  <a:spcBef>
                    <a:spcPct val="20000"/>
                  </a:spcBef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ea typeface="宋体" panose="02010600030101010101" pitchFamily="2" charset="-122"/>
                  </a:rPr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altLang="zh-CN" sz="1800" b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l-GR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l-GR" altLang="zh-CN" sz="1800" b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altLang="zh-CN" sz="1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1800" b="0" dirty="0">
                    <a:ea typeface="宋体" panose="02010600030101010101" pitchFamily="2" charset="-122"/>
                  </a:rPr>
                  <a:t>=1</a:t>
                </a:r>
                <a:r>
                  <a:rPr lang="zh-CN" altLang="en-US" sz="1800" b="0" dirty="0">
                    <a:ea typeface="宋体" panose="02010600030101010101" pitchFamily="2" charset="-122"/>
                  </a:rPr>
                  <a:t>，即得椭圆</a:t>
                </a:r>
                <a14:m>
                  <m:oMath xmlns:m="http://schemas.openxmlformats.org/officeDocument/2006/math">
                    <m:r>
                      <a:rPr lang="zh-CN" altLang="en-US" sz="18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方程</m:t>
                    </m:r>
                  </m:oMath>
                </a14:m>
                <a:r>
                  <a:rPr lang="zh-CN" altLang="en-US" sz="1800" b="0" dirty="0">
                    <a:solidFill>
                      <a:srgbClr val="000000"/>
                    </a:solidFill>
                  </a:rPr>
                  <a:t>：</a:t>
                </a:r>
                <a:endParaRPr lang="en-US" altLang="zh-CN" sz="1800" b="0" dirty="0">
                  <a:solidFill>
                    <a:srgbClr val="000000"/>
                  </a:solidFill>
                </a:endParaRPr>
              </a:p>
              <a:p>
                <a:pPr marL="444500" lvl="2">
                  <a:spcBef>
                    <a:spcPct val="20000"/>
                  </a:spcBef>
                  <a:buClr>
                    <a:srgbClr val="663300"/>
                  </a:buClr>
                  <a:buSzPct val="80000"/>
                </a:pPr>
                <a:endParaRPr lang="en-US" altLang="zh-CN" sz="1600" b="0" dirty="0">
                  <a:ea typeface="宋体" panose="02010600030101010101" pitchFamily="2" charset="-122"/>
                </a:endParaRPr>
              </a:p>
              <a:p>
                <a:pPr marL="444500" lvl="2">
                  <a:spcBef>
                    <a:spcPct val="20000"/>
                  </a:spcBef>
                  <a:buClr>
                    <a:srgbClr val="663300"/>
                  </a:buClr>
                  <a:buSzPct val="80000"/>
                </a:pPr>
                <a:endParaRPr lang="en-US" altLang="zh-CN" sz="1600" b="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1508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5" y="990508"/>
                <a:ext cx="7883136" cy="2825389"/>
              </a:xfrm>
              <a:prstGeom prst="rect">
                <a:avLst/>
              </a:prstGeom>
              <a:blipFill>
                <a:blip r:embed="rId3"/>
                <a:stretch>
                  <a:fillRect l="-541" t="-2371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7.4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Harris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角点检测器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Object 5">
                <a:extLst>
                  <a:ext uri="{FF2B5EF4-FFF2-40B4-BE49-F238E27FC236}">
                    <a16:creationId xmlns:a16="http://schemas.microsoft.com/office/drawing/2014/main" id="{38CB3E41-9CA3-434C-9221-90B3EF540EF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99278" y="2841672"/>
                <a:ext cx="2844522" cy="994898"/>
              </a:xfrm>
              <a:prstGeom prst="rect">
                <a:avLst/>
              </a:prstGeom>
              <a:solidFill>
                <a:srgbClr val="00B0F0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8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m:rPr>
                                <m:nor/>
                              </m:rPr>
                              <a:rPr lang="en-US" altLang="zh-CN" sz="2800" b="0" baseline="300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8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box>
                              <m:boxPr>
                                <m:ctrlPr>
                                  <a:rPr lang="zh-CN" altLang="en-US" sz="28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US" altLang="zh-CN" sz="28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 dirty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1" dirty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altLang="zh-CN" sz="2800" b="0" i="1" baseline="-25000" dirty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box>
                            <m:r>
                              <a:rPr lang="en-US" altLang="zh-CN" sz="28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800" b="0" baseline="300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CN" sz="2800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+</a:t>
                </a:r>
                <a:r>
                  <a:rPr lang="en-US" altLang="zh-CN" sz="2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8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8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nor/>
                              </m:rPr>
                              <a:rPr lang="en-US" altLang="zh-CN" sz="2800" b="0" baseline="300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8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box>
                              <m:boxPr>
                                <m:ctrlPr>
                                  <a:rPr lang="zh-CN" altLang="en-US" sz="28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US" altLang="zh-CN" sz="28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 dirty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1" dirty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altLang="zh-CN" sz="2800" b="0" i="1" baseline="-25000" dirty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box>
                            <m:r>
                              <a:rPr lang="en-US" altLang="zh-CN" sz="28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800" b="0" baseline="300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CN" sz="2800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= 1</a:t>
                </a:r>
              </a:p>
            </p:txBody>
          </p:sp>
        </mc:Choice>
        <mc:Fallback>
          <p:sp>
            <p:nvSpPr>
              <p:cNvPr id="65" name="Object 5">
                <a:extLst>
                  <a:ext uri="{FF2B5EF4-FFF2-40B4-BE49-F238E27FC236}">
                    <a16:creationId xmlns:a16="http://schemas.microsoft.com/office/drawing/2014/main" id="{38CB3E41-9CA3-434C-9221-90B3EF540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99278" y="2841672"/>
                <a:ext cx="2844522" cy="994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6CA2287B-76A2-46CD-A1DE-500DE48865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619671" y="1907179"/>
                <a:ext cx="6264696" cy="775167"/>
              </a:xfrm>
              <a:prstGeom prst="rect">
                <a:avLst/>
              </a:prstGeom>
              <a:solidFill>
                <a:srgbClr val="00B0F0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no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3300"/>
                  </a:buClr>
                  <a:buSzPct val="80000"/>
                  <a:buFont typeface="Wingdings" panose="05000000000000000000" pitchFamily="2" charset="2"/>
                  <a:buChar char="n"/>
                  <a:defRPr sz="2000" kern="1200">
                    <a:solidFill>
                      <a:srgbClr val="800000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l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Verdana" panose="020B0604030504040204" pitchFamily="34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b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altLang="zh-CN" b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l-GR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l-GR" altLang="zh-CN" b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b="0" i="1" baseline="-2500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b="0" i="1" baseline="-2500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b="0" baseline="30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altLang="zh-CN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b="0" baseline="30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2</a:t>
                </a:r>
                <a:endParaRPr lang="en-US" altLang="zh-CN" b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6CA2287B-76A2-46CD-A1DE-500DE4886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1" y="1907179"/>
                <a:ext cx="6264696" cy="775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CC323A3-54DA-49A2-95A6-F4E56261C689}"/>
              </a:ext>
            </a:extLst>
          </p:cNvPr>
          <p:cNvSpPr/>
          <p:nvPr/>
        </p:nvSpPr>
        <p:spPr bwMode="auto">
          <a:xfrm>
            <a:off x="1619671" y="4121512"/>
            <a:ext cx="1944218" cy="1875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0" dirty="0">
                <a:ea typeface="宋体" panose="02010600030101010101" pitchFamily="2" charset="-122"/>
              </a:rPr>
              <a:t>(A)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DD1AAB-F381-46A2-AF4B-6C8B5B119A75}"/>
              </a:ext>
            </a:extLst>
          </p:cNvPr>
          <p:cNvSpPr/>
          <p:nvPr/>
        </p:nvSpPr>
        <p:spPr bwMode="auto">
          <a:xfrm>
            <a:off x="6121539" y="4121512"/>
            <a:ext cx="1872208" cy="1875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b="0" dirty="0"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0" dirty="0">
                <a:ea typeface="宋体" panose="02010600030101010101" pitchFamily="2" charset="-122"/>
              </a:rPr>
              <a:t>(C)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72435E8-CC58-497F-B65D-8AF2C426461B}"/>
              </a:ext>
            </a:extLst>
          </p:cNvPr>
          <p:cNvCxnSpPr>
            <a:cxnSpLocks/>
          </p:cNvCxnSpPr>
          <p:nvPr/>
        </p:nvCxnSpPr>
        <p:spPr bwMode="auto">
          <a:xfrm>
            <a:off x="1691680" y="5057535"/>
            <a:ext cx="1800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0F241C1-FD32-4636-9136-9CDFA7DD2407}"/>
              </a:ext>
            </a:extLst>
          </p:cNvPr>
          <p:cNvCxnSpPr>
            <a:cxnSpLocks/>
          </p:cNvCxnSpPr>
          <p:nvPr/>
        </p:nvCxnSpPr>
        <p:spPr bwMode="auto">
          <a:xfrm flipV="1">
            <a:off x="2591780" y="4171538"/>
            <a:ext cx="0" cy="1766694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98C6441-7AE3-4663-93C9-7999B28CB284}"/>
                  </a:ext>
                </a:extLst>
              </p:cNvPr>
              <p:cNvSpPr txBox="1"/>
              <p:nvPr/>
            </p:nvSpPr>
            <p:spPr>
              <a:xfrm>
                <a:off x="3166964" y="5054885"/>
                <a:ext cx="3969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98C6441-7AE3-4663-93C9-7999B28CB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964" y="5054885"/>
                <a:ext cx="396925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DD98346-1AE9-469B-9B4D-04066558355C}"/>
                  </a:ext>
                </a:extLst>
              </p:cNvPr>
              <p:cNvSpPr txBox="1"/>
              <p:nvPr/>
            </p:nvSpPr>
            <p:spPr>
              <a:xfrm>
                <a:off x="2218871" y="4105767"/>
                <a:ext cx="3969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600" b="0" i="1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DD98346-1AE9-469B-9B4D-040665583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871" y="4105767"/>
                <a:ext cx="396925" cy="338554"/>
              </a:xfrm>
              <a:prstGeom prst="rect">
                <a:avLst/>
              </a:prstGeom>
              <a:blipFill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EF4E09E3-74E1-4C50-8F46-ED8D5EF7751E}"/>
              </a:ext>
            </a:extLst>
          </p:cNvPr>
          <p:cNvSpPr/>
          <p:nvPr/>
        </p:nvSpPr>
        <p:spPr bwMode="auto">
          <a:xfrm>
            <a:off x="2393317" y="4879547"/>
            <a:ext cx="396925" cy="36083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870114E-8A92-427A-BCB5-FB435C72A158}"/>
              </a:ext>
            </a:extLst>
          </p:cNvPr>
          <p:cNvCxnSpPr>
            <a:cxnSpLocks/>
          </p:cNvCxnSpPr>
          <p:nvPr/>
        </p:nvCxnSpPr>
        <p:spPr bwMode="auto">
          <a:xfrm>
            <a:off x="3923928" y="5068583"/>
            <a:ext cx="1800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192A438-F276-4FC4-873E-070EF60DB72B}"/>
              </a:ext>
            </a:extLst>
          </p:cNvPr>
          <p:cNvCxnSpPr>
            <a:cxnSpLocks/>
          </p:cNvCxnSpPr>
          <p:nvPr/>
        </p:nvCxnSpPr>
        <p:spPr bwMode="auto">
          <a:xfrm flipV="1">
            <a:off x="4824028" y="4182586"/>
            <a:ext cx="0" cy="1766694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86F7201-7365-4C41-9B1A-5C4EDF6DDE2E}"/>
                  </a:ext>
                </a:extLst>
              </p:cNvPr>
              <p:cNvSpPr txBox="1"/>
              <p:nvPr/>
            </p:nvSpPr>
            <p:spPr>
              <a:xfrm>
                <a:off x="4451119" y="4077072"/>
                <a:ext cx="3969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600" b="0" i="1" dirty="0"/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86F7201-7365-4C41-9B1A-5C4EDF6DD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19" y="4077072"/>
                <a:ext cx="396925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椭圆 32">
            <a:extLst>
              <a:ext uri="{FF2B5EF4-FFF2-40B4-BE49-F238E27FC236}">
                <a16:creationId xmlns:a16="http://schemas.microsoft.com/office/drawing/2014/main" id="{643B6364-1BB6-4F41-A035-488D6BC80F7E}"/>
              </a:ext>
            </a:extLst>
          </p:cNvPr>
          <p:cNvSpPr/>
          <p:nvPr/>
        </p:nvSpPr>
        <p:spPr bwMode="auto">
          <a:xfrm>
            <a:off x="4670791" y="4502360"/>
            <a:ext cx="306474" cy="115888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D697FAD-7E8B-40D4-8E59-D41A35FEB5A8}"/>
                  </a:ext>
                </a:extLst>
              </p:cNvPr>
              <p:cNvSpPr txBox="1"/>
              <p:nvPr/>
            </p:nvSpPr>
            <p:spPr>
              <a:xfrm>
                <a:off x="5399211" y="5047271"/>
                <a:ext cx="3969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D697FAD-7E8B-40D4-8E59-D41A35FEB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211" y="5047271"/>
                <a:ext cx="396925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849C09A-29D6-4BD5-9313-0F62E5D5FFAB}"/>
              </a:ext>
            </a:extLst>
          </p:cNvPr>
          <p:cNvCxnSpPr>
            <a:cxnSpLocks/>
          </p:cNvCxnSpPr>
          <p:nvPr/>
        </p:nvCxnSpPr>
        <p:spPr bwMode="auto">
          <a:xfrm>
            <a:off x="6164635" y="5064287"/>
            <a:ext cx="1800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5F4067F-6B80-485A-A67E-633EA6D00522}"/>
              </a:ext>
            </a:extLst>
          </p:cNvPr>
          <p:cNvCxnSpPr>
            <a:cxnSpLocks/>
          </p:cNvCxnSpPr>
          <p:nvPr/>
        </p:nvCxnSpPr>
        <p:spPr bwMode="auto">
          <a:xfrm flipV="1">
            <a:off x="7064735" y="4178290"/>
            <a:ext cx="0" cy="1766694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DEDA169-656C-4CCC-A314-3FB99B5D15E0}"/>
                  </a:ext>
                </a:extLst>
              </p:cNvPr>
              <p:cNvSpPr txBox="1"/>
              <p:nvPr/>
            </p:nvSpPr>
            <p:spPr>
              <a:xfrm>
                <a:off x="6691826" y="4052838"/>
                <a:ext cx="3969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600" b="0" i="1" dirty="0"/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DEDA169-656C-4CCC-A314-3FB99B5D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826" y="4052838"/>
                <a:ext cx="396925" cy="338554"/>
              </a:xfrm>
              <a:prstGeom prst="rect">
                <a:avLst/>
              </a:prstGeom>
              <a:blipFill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C9942EB7-3E9A-4CE1-AF05-7600538EC54A}"/>
              </a:ext>
            </a:extLst>
          </p:cNvPr>
          <p:cNvSpPr/>
          <p:nvPr/>
        </p:nvSpPr>
        <p:spPr bwMode="auto">
          <a:xfrm rot="20544199">
            <a:off x="6660001" y="4511894"/>
            <a:ext cx="830614" cy="111628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30449B4-5AD7-480A-A9D0-D2D93F64B981}"/>
                  </a:ext>
                </a:extLst>
              </p:cNvPr>
              <p:cNvSpPr txBox="1"/>
              <p:nvPr/>
            </p:nvSpPr>
            <p:spPr>
              <a:xfrm>
                <a:off x="7639918" y="5042975"/>
                <a:ext cx="3969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30449B4-5AD7-480A-A9D0-D2D93F64B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918" y="5042975"/>
                <a:ext cx="396925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4CB87ED-71DB-4426-B2EE-BFD1243AA432}"/>
                  </a:ext>
                </a:extLst>
              </p:cNvPr>
              <p:cNvSpPr txBox="1"/>
              <p:nvPr/>
            </p:nvSpPr>
            <p:spPr>
              <a:xfrm>
                <a:off x="3337466" y="6122972"/>
                <a:ext cx="383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ea typeface="宋体" panose="02010600030101010101" pitchFamily="2" charset="-122"/>
                  </a:rPr>
                  <a:t>图</a:t>
                </a:r>
                <a:r>
                  <a:rPr lang="en-US" altLang="zh-CN" sz="1200" dirty="0">
                    <a:ea typeface="宋体" panose="02010600030101010101" pitchFamily="2" charset="-122"/>
                  </a:rPr>
                  <a:t>(A)</a:t>
                </a:r>
                <a:r>
                  <a:rPr lang="zh-CN" altLang="en-US" sz="1200" dirty="0">
                    <a:ea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200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200" b="0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1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200" dirty="0">
                    <a:ea typeface="宋体" panose="02010600030101010101" pitchFamily="2" charset="-122"/>
                  </a:rPr>
                  <a:t>窗口</a:t>
                </a:r>
                <a:r>
                  <a:rPr lang="en-US" altLang="zh-CN" sz="1200" dirty="0">
                    <a:ea typeface="宋体" panose="02010600030101010101" pitchFamily="2" charset="-122"/>
                  </a:rPr>
                  <a:t>C</a:t>
                </a:r>
                <a:r>
                  <a:rPr lang="zh-CN" altLang="en-US" sz="1200" dirty="0">
                    <a:ea typeface="宋体" panose="02010600030101010101" pitchFamily="2" charset="-122"/>
                  </a:rPr>
                  <a:t>位于平坦区域。</a:t>
                </a:r>
                <a:endParaRPr lang="en-US" altLang="zh-CN" sz="1200" dirty="0">
                  <a:ea typeface="宋体" panose="02010600030101010101" pitchFamily="2" charset="-122"/>
                </a:endParaRPr>
              </a:p>
              <a:p>
                <a:r>
                  <a:rPr lang="zh-CN" altLang="en-US" sz="1200" dirty="0">
                    <a:ea typeface="宋体" panose="02010600030101010101" pitchFamily="2" charset="-122"/>
                  </a:rPr>
                  <a:t>图</a:t>
                </a:r>
                <a:r>
                  <a:rPr lang="en-US" altLang="zh-CN" sz="1200" dirty="0">
                    <a:ea typeface="宋体" panose="02010600030101010101" pitchFamily="2" charset="-122"/>
                  </a:rPr>
                  <a:t>(B)</a:t>
                </a:r>
                <a:r>
                  <a:rPr lang="zh-CN" altLang="en-US" sz="1200" dirty="0">
                    <a:ea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200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&gt;0,</m:t>
                    </m:r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200" b="0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1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200" dirty="0">
                    <a:ea typeface="宋体" panose="02010600030101010101" pitchFamily="2" charset="-122"/>
                  </a:rPr>
                  <a:t>窗口</a:t>
                </a:r>
                <a:r>
                  <a:rPr lang="en-US" altLang="zh-CN" sz="1200" dirty="0">
                    <a:ea typeface="宋体" panose="02010600030101010101" pitchFamily="2" charset="-122"/>
                  </a:rPr>
                  <a:t>C</a:t>
                </a:r>
                <a:r>
                  <a:rPr lang="zh-CN" altLang="en-US" sz="1200" dirty="0">
                    <a:ea typeface="宋体" panose="02010600030101010101" pitchFamily="2" charset="-122"/>
                  </a:rPr>
                  <a:t>位于图像边缘。</a:t>
                </a:r>
                <a:endParaRPr lang="en-US" altLang="zh-CN" sz="1200" dirty="0">
                  <a:ea typeface="宋体" panose="02010600030101010101" pitchFamily="2" charset="-122"/>
                </a:endParaRPr>
              </a:p>
              <a:p>
                <a:r>
                  <a:rPr lang="zh-CN" altLang="en-US" sz="1200" dirty="0">
                    <a:ea typeface="宋体" panose="02010600030101010101" pitchFamily="2" charset="-122"/>
                  </a:rPr>
                  <a:t>图</a:t>
                </a:r>
                <a:r>
                  <a:rPr lang="en-US" altLang="zh-CN" sz="1200" dirty="0">
                    <a:ea typeface="宋体" panose="02010600030101010101" pitchFamily="2" charset="-122"/>
                  </a:rPr>
                  <a:t>(C)</a:t>
                </a:r>
                <a:r>
                  <a:rPr lang="zh-CN" altLang="en-US" sz="1200" dirty="0">
                    <a:ea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200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200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12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200" dirty="0">
                    <a:ea typeface="宋体" panose="02010600030101010101" pitchFamily="2" charset="-122"/>
                  </a:rPr>
                  <a:t>窗口</a:t>
                </a:r>
                <a:r>
                  <a:rPr lang="en-US" altLang="zh-CN" sz="1200" dirty="0">
                    <a:ea typeface="宋体" panose="02010600030101010101" pitchFamily="2" charset="-122"/>
                  </a:rPr>
                  <a:t>C</a:t>
                </a:r>
                <a:r>
                  <a:rPr lang="zh-CN" altLang="en-US" sz="1200" dirty="0">
                    <a:ea typeface="宋体" panose="02010600030101010101" pitchFamily="2" charset="-122"/>
                  </a:rPr>
                  <a:t>位于图像角点。</a:t>
                </a:r>
                <a:endParaRPr lang="en-US" altLang="zh-CN" sz="1200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4CB87ED-71DB-4426-B2EE-BFD1243A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466" y="6122972"/>
                <a:ext cx="3832769" cy="646331"/>
              </a:xfrm>
              <a:prstGeom prst="rect">
                <a:avLst/>
              </a:prstGeom>
              <a:blipFill>
                <a:blip r:embed="rId12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114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文本框 2"/>
          <p:cNvSpPr txBox="1"/>
          <p:nvPr/>
        </p:nvSpPr>
        <p:spPr>
          <a:xfrm>
            <a:off x="574675" y="1139260"/>
            <a:ext cx="7883136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1" indent="-469900" algn="l" eaLnBrk="1" hangingPunct="1">
              <a:lnSpc>
                <a:spcPct val="100000"/>
              </a:lnSpc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  <a:ea typeface="宋体" panose="02010600030101010101" pitchFamily="2" charset="-122"/>
              </a:rPr>
              <a:t>算法步骤：</a:t>
            </a:r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21505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63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/>
              <a:t>7.4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Harris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角点检测器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885F4D3-2717-417E-B742-1C6EC51A8E53}"/>
                  </a:ext>
                </a:extLst>
              </p:cNvPr>
              <p:cNvSpPr/>
              <p:nvPr/>
            </p:nvSpPr>
            <p:spPr bwMode="auto">
              <a:xfrm>
                <a:off x="1763688" y="1718529"/>
                <a:ext cx="5436016" cy="1079569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1. </a:t>
                </a:r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采用</a:t>
                </a: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x</a:t>
                </a:r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和</a:t>
                </a: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y</a:t>
                </a:r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方向上的差分模板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800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800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，计算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：</a:t>
                </a:r>
                <a:endPara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80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600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0" lang="en-US" altLang="zh-CN" sz="16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=[-1,0,1]</a:t>
                </a:r>
                <a:r>
                  <a:rPr lang="zh-CN" altLang="en-US" sz="1600" b="0" dirty="0">
                    <a:solidFill>
                      <a:srgbClr val="8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600" b="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0" lang="en-US" altLang="zh-CN" sz="16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=</a:t>
                </a:r>
                <a:r>
                  <a:rPr lang="en-US" altLang="zh-CN" sz="16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6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rgbClr val="80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885F4D3-2717-417E-B742-1C6EC51A8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688" y="1718529"/>
                <a:ext cx="5436016" cy="1079569"/>
              </a:xfrm>
              <a:prstGeom prst="rect">
                <a:avLst/>
              </a:prstGeom>
              <a:blipFill>
                <a:blip r:embed="rId3"/>
                <a:stretch>
                  <a:fillRect l="-897" t="-4520" r="-52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D6EB95A-313E-4659-B7B7-C39B7504B725}"/>
                  </a:ext>
                </a:extLst>
              </p:cNvPr>
              <p:cNvSpPr/>
              <p:nvPr/>
            </p:nvSpPr>
            <p:spPr bwMode="auto">
              <a:xfrm>
                <a:off x="1311887" y="3068960"/>
                <a:ext cx="6408712" cy="1616736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2. </a:t>
                </a:r>
                <a:r>
                  <a:rPr lang="zh-CN" altLang="en-US" sz="1800" b="0" dirty="0">
                    <a:solidFill>
                      <a:srgbClr val="8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构造</a:t>
                </a:r>
                <a:r>
                  <a:rPr lang="en-US" altLang="zh-CN" sz="1800" b="0" dirty="0">
                    <a:solidFill>
                      <a:srgbClr val="8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Harris</a:t>
                </a:r>
                <a:r>
                  <a:rPr lang="zh-CN" altLang="en-US" sz="1800" b="0" dirty="0">
                    <a:solidFill>
                      <a:srgbClr val="8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，并计算当前窗口</a:t>
                </a: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C</a:t>
                </a:r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的中心点</a:t>
                </a: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c</a:t>
                </a:r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响应值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：</a:t>
                </a:r>
                <a:endPara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80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lang="en-US" altLang="zh-CN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600" b="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m:t>det</m:t>
                      </m:r>
                      <m:r>
                        <m:rPr>
                          <m:nor/>
                        </m:rPr>
                        <a:rPr lang="en-US" altLang="zh-CN" sz="1600" b="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m:rPr>
                          <m:nor/>
                        </m:rPr>
                        <a:rPr lang="en-US" altLang="zh-CN" sz="1600" b="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m:t>)-</m:t>
                      </m:r>
                      <m:r>
                        <m:rPr>
                          <m:nor/>
                        </m:rPr>
                        <a:rPr lang="en-US" altLang="zh-CN" sz="1600" b="0" i="1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m:t>k</m:t>
                      </m:r>
                      <m:r>
                        <a:rPr lang="en-US" altLang="zh-CN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sz="1600" b="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m:t>trace</m:t>
                      </m:r>
                      <m:r>
                        <m:rPr>
                          <m:nor/>
                        </m:rPr>
                        <a:rPr lang="en-US" altLang="zh-CN" sz="1600" b="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m:rPr>
                          <m:nor/>
                        </m:rPr>
                        <a:rPr lang="en-US" altLang="zh-CN" sz="1600" b="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m:t>)</m:t>
                      </m:r>
                      <m:r>
                        <a:rPr lang="zh-CN" altLang="en-US" sz="1600" b="0" i="1" dirty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，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800000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en-US" sz="1600" b="0" dirty="0">
                    <a:solidFill>
                      <a:srgbClr val="800000"/>
                    </a:solidFill>
                    <a:ea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1600" b="0" i="1" dirty="0">
                        <a:solidFill>
                          <a:srgbClr val="8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：</m:t>
                    </m:r>
                  </m:oMath>
                </a14:m>
                <a:endParaRPr lang="en-US" altLang="zh-CN" sz="1600" b="0" i="1" dirty="0">
                  <a:solidFill>
                    <a:srgbClr val="800000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0" dirty="0" smtClean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det</m:t>
                    </m:r>
                    <m:r>
                      <m:rPr>
                        <m:nor/>
                      </m:rPr>
                      <a:rPr lang="en-US" altLang="zh-CN" sz="1600" b="0" dirty="0" smtClean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m:rPr>
                        <m:nor/>
                      </m:rPr>
                      <a:rPr lang="en-US" altLang="zh-CN" sz="1600" b="0" dirty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zh-CN" altLang="en-US" sz="1600" b="0" i="1" dirty="0">
                        <a:solidFill>
                          <a:srgbClr val="8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是</m:t>
                    </m:r>
                    <m:r>
                      <a:rPr lang="en-US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sz="1600" b="0" dirty="0">
                    <a:solidFill>
                      <a:srgbClr val="8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rPr>
                  <a:t>的行列式，因此有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0" dirty="0" smtClean="0">
                        <a:solidFill>
                          <a:srgbClr val="0000FF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det</m:t>
                    </m:r>
                    <m:r>
                      <m:rPr>
                        <m:nor/>
                      </m:rPr>
                      <a:rPr lang="en-US" altLang="zh-CN" sz="1600" b="0" dirty="0" smtClean="0">
                        <a:solidFill>
                          <a:srgbClr val="0000FF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m:rPr>
                        <m:nor/>
                      </m:rPr>
                      <a:rPr lang="en-US" altLang="zh-CN" sz="1600" b="0" dirty="0">
                        <a:solidFill>
                          <a:srgbClr val="0000FF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1600" b="0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sz="16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1600" b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zh-CN" altLang="en-US" sz="16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1600" b="0" dirty="0">
                    <a:solidFill>
                      <a:srgbClr val="8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rPr>
                  <a:t>。</a:t>
                </a:r>
                <a:endParaRPr lang="en-US" altLang="zh-CN" sz="1600" b="0" dirty="0">
                  <a:solidFill>
                    <a:srgbClr val="800000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0" dirty="0" smtClean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trace</m:t>
                    </m:r>
                    <m:r>
                      <m:rPr>
                        <m:nor/>
                      </m:rPr>
                      <a:rPr lang="en-US" altLang="zh-CN" sz="1600" b="0" dirty="0" smtClean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m:rPr>
                        <m:nor/>
                      </m:rPr>
                      <a:rPr lang="en-US" altLang="zh-CN" sz="1600" b="0" dirty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zh-CN" altLang="en-US" sz="1600" b="0" i="1" dirty="0">
                        <a:solidFill>
                          <a:srgbClr val="8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是</m:t>
                    </m:r>
                    <m:r>
                      <a:rPr lang="en-US" altLang="zh-CN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sz="1600" b="0" dirty="0">
                    <a:solidFill>
                      <a:srgbClr val="8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rPr>
                  <a:t>的迹，因此有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0" dirty="0" smtClean="0">
                        <a:solidFill>
                          <a:srgbClr val="0000FF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trace</m:t>
                    </m:r>
                    <m:r>
                      <m:rPr>
                        <m:nor/>
                      </m:rPr>
                      <a:rPr lang="en-US" altLang="zh-CN" sz="1600" b="0" dirty="0" smtClean="0">
                        <a:solidFill>
                          <a:srgbClr val="0000FF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m:rPr>
                        <m:nor/>
                      </m:rPr>
                      <a:rPr lang="en-US" altLang="zh-CN" sz="1600" b="0" dirty="0">
                        <a:solidFill>
                          <a:srgbClr val="0000FF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en-US" altLang="zh-CN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zh-CN" altLang="en-US" sz="16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6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6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1600" b="0" dirty="0">
                    <a:solidFill>
                      <a:srgbClr val="80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rPr>
                  <a:t>。</a:t>
                </a:r>
                <a:endParaRPr lang="en-US" altLang="zh-CN" sz="1600" b="0" i="1" dirty="0">
                  <a:solidFill>
                    <a:srgbClr val="800000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0" i="1" dirty="0" smtClean="0">
                        <a:solidFill>
                          <a:srgbClr val="800000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rPr>
                      <m:t>k</m:t>
                    </m:r>
                  </m:oMath>
                </a14:m>
                <a:r>
                  <a:rPr kumimoji="0" lang="zh-CN" altLang="en-US" sz="16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是</a:t>
                </a:r>
                <a:r>
                  <a:rPr lang="en-US" altLang="zh-CN" sz="1600" b="0" dirty="0">
                    <a:solidFill>
                      <a:srgbClr val="8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(0,0.25)</a:t>
                </a:r>
                <a:r>
                  <a:rPr lang="zh-CN" altLang="en-US" sz="1600" b="0" dirty="0">
                    <a:solidFill>
                      <a:srgbClr val="8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之间的输入常数。</a:t>
                </a:r>
                <a:endPara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rgbClr val="80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D6EB95A-313E-4659-B7B7-C39B7504B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1887" y="3068960"/>
                <a:ext cx="6408712" cy="1616736"/>
              </a:xfrm>
              <a:prstGeom prst="rect">
                <a:avLst/>
              </a:prstGeom>
              <a:blipFill>
                <a:blip r:embed="rId4"/>
                <a:stretch>
                  <a:fillRect l="-760" t="-2632" r="-285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7002571-7A45-4E9E-B5DA-8F680155FE94}"/>
                  </a:ext>
                </a:extLst>
              </p:cNvPr>
              <p:cNvSpPr/>
              <p:nvPr/>
            </p:nvSpPr>
            <p:spPr bwMode="auto">
              <a:xfrm>
                <a:off x="251520" y="4941719"/>
                <a:ext cx="8640960" cy="1079569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3.</a:t>
                </a:r>
                <a:r>
                  <a:rPr lang="zh-CN" altLang="en-US" sz="2000" b="0" dirty="0">
                    <a:solidFill>
                      <a:srgbClr val="800000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角点判断：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当</m:t>
                              </m:r>
                              <m:r>
                                <a:rPr lang="zh-CN" altLang="en-US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2000" b="0" i="1" baseline="-250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和</m:t>
                              </m:r>
                              <m:r>
                                <a:rPr lang="zh-CN" altLang="en-US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2000" b="0" i="1" baseline="-250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都较大时，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是较大的正值：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是角点。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当</m:t>
                              </m:r>
                              <m:r>
                                <a:rPr lang="zh-CN" altLang="en-US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2000" b="0" i="1" baseline="-250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和</m:t>
                              </m:r>
                              <m:r>
                                <a:rPr lang="zh-CN" altLang="en-US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2000" b="0" i="1" baseline="-250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中只有一个较大时，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是较大的负值：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在边缘上。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当</m:t>
                              </m:r>
                              <m:r>
                                <a:rPr lang="zh-CN" altLang="en-US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2000" b="0" i="1" baseline="-250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和</m:t>
                              </m:r>
                              <m:r>
                                <a:rPr lang="zh-CN" altLang="en-US" sz="20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2000" b="0" i="1" baseline="-250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都较小时，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是的绝对值较小：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位于平坦区域。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800000"/>
                                  </a:solidFill>
                                  <a:latin typeface="Verdana" panose="020B0604030504040204" pitchFamily="34" charset="0"/>
                                  <a:ea typeface="宋体" panose="02010600030101010101" pitchFamily="2" charset="-122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80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  <a:p>
                <a:endParaRPr lang="en-US" altLang="zh-CN" sz="2000" b="0" dirty="0">
                  <a:solidFill>
                    <a:srgbClr val="800000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7002571-7A45-4E9E-B5DA-8F680155F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941719"/>
                <a:ext cx="8640960" cy="1079569"/>
              </a:xfrm>
              <a:prstGeom prst="rect">
                <a:avLst/>
              </a:prstGeom>
              <a:blipFill>
                <a:blip r:embed="rId5"/>
                <a:stretch>
                  <a:fillRect l="-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9559A7D8-8A4C-4058-94F4-0C582207FCEF}"/>
              </a:ext>
            </a:extLst>
          </p:cNvPr>
          <p:cNvSpPr/>
          <p:nvPr/>
        </p:nvSpPr>
        <p:spPr bwMode="auto">
          <a:xfrm>
            <a:off x="4463988" y="2792617"/>
            <a:ext cx="216024" cy="286721"/>
          </a:xfrm>
          <a:prstGeom prst="downArrow">
            <a:avLst/>
          </a:prstGeom>
          <a:noFill/>
          <a:ln>
            <a:solidFill>
              <a:srgbClr val="0070C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10764B40-0D2E-45E6-B60F-948DF406B324}"/>
              </a:ext>
            </a:extLst>
          </p:cNvPr>
          <p:cNvSpPr/>
          <p:nvPr/>
        </p:nvSpPr>
        <p:spPr bwMode="auto">
          <a:xfrm>
            <a:off x="4463988" y="4669837"/>
            <a:ext cx="216024" cy="286721"/>
          </a:xfrm>
          <a:prstGeom prst="downArrow">
            <a:avLst/>
          </a:prstGeom>
          <a:noFill/>
          <a:ln>
            <a:solidFill>
              <a:srgbClr val="0070C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368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805FE-94AA-41CE-9D4B-1E82E0D0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图像分割经典算法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16DC0-E8BE-4C54-8A3E-3B437335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282824"/>
            <a:ext cx="8008937" cy="3946376"/>
          </a:xfrm>
        </p:spPr>
        <p:txBody>
          <a:bodyPr/>
          <a:lstStyle/>
          <a:p>
            <a:r>
              <a:rPr lang="zh-CN" altLang="en-US" sz="2400" b="1" dirty="0"/>
              <a:t>经典图像分割算法（选讲）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主动轮廓模型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(Active Contour Model)</a:t>
            </a:r>
          </a:p>
          <a:p>
            <a:pPr marL="438150" lvl="1" indent="0">
              <a:buNone/>
            </a:pPr>
            <a:r>
              <a:rPr lang="en-US" altLang="zh-CN" sz="2000" dirty="0"/>
              <a:t>      Michael </a:t>
            </a:r>
            <a:r>
              <a:rPr lang="en-US" altLang="zh-CN" sz="2000" dirty="0" err="1"/>
              <a:t>Kass</a:t>
            </a:r>
            <a:r>
              <a:rPr lang="en-US" altLang="zh-CN" sz="2000" dirty="0"/>
              <a:t>, et al., Snakes: Active Contour Models, International Journal of Computer Vision, 321-331 (1988) </a:t>
            </a:r>
            <a:br>
              <a:rPr lang="en-US" altLang="zh-CN" sz="2000" dirty="0"/>
            </a:br>
            <a:endParaRPr lang="en-US" altLang="zh-CN" sz="2000" dirty="0"/>
          </a:p>
          <a:p>
            <a:pPr lvl="1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水平集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Set)</a:t>
            </a:r>
          </a:p>
          <a:p>
            <a:pPr lvl="1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图割算法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Cut)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626D5E-1DBE-4EF9-A0B2-8D6C56BA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r>
              <a:rPr lang="zh-CN" altLang="zh-CN" strike="noStrike" noProof="1">
                <a:latin typeface="Times New Roman" panose="02020603050405020304" pitchFamily="18" charset="0"/>
                <a:ea typeface="+mn-ea"/>
                <a:cs typeface="+mn-cs"/>
              </a:rPr>
              <a:t>Digital Image Processing</a:t>
            </a:r>
            <a:endParaRPr lang="zh-CN" altLang="zh-CN" strike="noStrike" noProof="1"/>
          </a:p>
        </p:txBody>
      </p:sp>
    </p:spTree>
    <p:extLst>
      <p:ext uri="{BB962C8B-B14F-4D97-AF65-F5344CB8AC3E}">
        <p14:creationId xmlns:p14="http://schemas.microsoft.com/office/powerpoint/2010/main" val="2562725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3352800" cy="476250"/>
          </a:xfrm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 smtClean="0">
                <a:latin typeface="Verdana" panose="020B0604030504040204" pitchFamily="34" charset="0"/>
                <a:ea typeface="宋体" panose="02010600030101010101" pitchFamily="2" charset="-122"/>
              </a:rPr>
              <a:t>65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主动轮廓模型</a:t>
            </a:r>
          </a:p>
        </p:txBody>
      </p:sp>
      <p:sp>
        <p:nvSpPr>
          <p:cNvPr id="137219" name="文本框 2"/>
          <p:cNvSpPr txBox="1"/>
          <p:nvPr/>
        </p:nvSpPr>
        <p:spPr>
          <a:xfrm>
            <a:off x="683568" y="1004535"/>
            <a:ext cx="6408737" cy="120032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算法思想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n"/>
            </a:pPr>
            <a:endParaRPr lang="en-US" altLang="zh-CN" sz="800" dirty="0">
              <a:ea typeface="宋体" panose="02010600030101010101" pitchFamily="2" charset="-122"/>
              <a:sym typeface="+mn-ea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给定：物体附近的初始轮廓（模型）</a:t>
            </a: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目标：发展轮廓以适应精确的对象边界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674836-6B19-4D1F-9B30-05F2F05E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398848"/>
            <a:ext cx="4752400" cy="3523531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21257BA-027D-487F-92E7-5F538C979B6E}"/>
              </a:ext>
            </a:extLst>
          </p:cNvPr>
          <p:cNvCxnSpPr/>
          <p:nvPr/>
        </p:nvCxnSpPr>
        <p:spPr bwMode="auto">
          <a:xfrm>
            <a:off x="4139952" y="3940030"/>
            <a:ext cx="576064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tailEnd type="triangle"/>
          </a:ln>
        </p:spPr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F92F7AF-3E47-4865-913C-B3D7F8749D69}"/>
              </a:ext>
            </a:extLst>
          </p:cNvPr>
          <p:cNvCxnSpPr>
            <a:cxnSpLocks/>
          </p:cNvCxnSpPr>
          <p:nvPr/>
        </p:nvCxnSpPr>
        <p:spPr bwMode="auto">
          <a:xfrm flipH="1">
            <a:off x="4139664" y="3989191"/>
            <a:ext cx="576064" cy="277010"/>
          </a:xfrm>
          <a:prstGeom prst="straightConnector1">
            <a:avLst/>
          </a:prstGeom>
          <a:noFill/>
          <a:ln w="38100">
            <a:solidFill>
              <a:srgbClr val="0070C0"/>
            </a:solidFill>
            <a:tailEnd type="triangle"/>
          </a:ln>
        </p:spPr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4EDC665-6278-4814-BB11-A9E6BF70BD2E}"/>
              </a:ext>
            </a:extLst>
          </p:cNvPr>
          <p:cNvCxnSpPr/>
          <p:nvPr/>
        </p:nvCxnSpPr>
        <p:spPr bwMode="auto">
          <a:xfrm>
            <a:off x="4148853" y="4293096"/>
            <a:ext cx="576064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tailEnd type="triangle"/>
          </a:ln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E496BA4-7686-4641-B577-28F0D524BCAA}"/>
              </a:ext>
            </a:extLst>
          </p:cNvPr>
          <p:cNvSpPr txBox="1"/>
          <p:nvPr/>
        </p:nvSpPr>
        <p:spPr>
          <a:xfrm>
            <a:off x="3780200" y="3734962"/>
            <a:ext cx="43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/>
              <a:t>①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C3180C0-49CF-4AA0-81C1-504D467D9A11}"/>
              </a:ext>
            </a:extLst>
          </p:cNvPr>
          <p:cNvSpPr/>
          <p:nvPr/>
        </p:nvSpPr>
        <p:spPr>
          <a:xfrm>
            <a:off x="4654745" y="373655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>
                <a:latin typeface="Arial" panose="020B0604020202020204" pitchFamily="34" charset="0"/>
              </a:rPr>
              <a:t>②</a:t>
            </a:r>
            <a:endParaRPr lang="zh-CN" altLang="en-US" sz="2000" b="0">
              <a:effectLst/>
              <a:latin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58413C5-EFAB-4228-9041-B77D1C117BDC}"/>
              </a:ext>
            </a:extLst>
          </p:cNvPr>
          <p:cNvSpPr/>
          <p:nvPr/>
        </p:nvSpPr>
        <p:spPr>
          <a:xfrm>
            <a:off x="4653750" y="40860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>
                <a:latin typeface="Arial" panose="020B0604020202020204" pitchFamily="34" charset="0"/>
              </a:rPr>
              <a:t>④</a:t>
            </a:r>
            <a:endParaRPr lang="zh-CN" altLang="en-US" sz="2000" b="0">
              <a:effectLst/>
              <a:latin typeface="Arial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1825272-09D0-4BF5-995B-102E8CA7DF0C}"/>
              </a:ext>
            </a:extLst>
          </p:cNvPr>
          <p:cNvSpPr/>
          <p:nvPr/>
        </p:nvSpPr>
        <p:spPr>
          <a:xfrm>
            <a:off x="3780200" y="408846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>
                <a:latin typeface="Arial" panose="020B0604020202020204" pitchFamily="34" charset="0"/>
              </a:rPr>
              <a:t>③</a:t>
            </a:r>
            <a:endParaRPr lang="zh-CN" altLang="en-US" sz="2000" b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25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4" grpId="0"/>
      <p:bldP spid="5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66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主动轮廓模型</a:t>
            </a:r>
          </a:p>
        </p:txBody>
      </p:sp>
      <p:sp>
        <p:nvSpPr>
          <p:cNvPr id="139268" name="文本框 3"/>
          <p:cNvSpPr txBox="1"/>
          <p:nvPr/>
        </p:nvSpPr>
        <p:spPr>
          <a:xfrm>
            <a:off x="683568" y="1192876"/>
            <a:ext cx="4977645" cy="8309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marL="457200" indent="-457200" eaLnBrk="0" hangingPunct="0"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轮廓的参数化表示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（连续情况）</a:t>
            </a:r>
          </a:p>
          <a:p>
            <a:pPr marL="457200" indent="-457200" eaLnBrk="0" hangingPunct="0">
              <a:buFont typeface="Wingdings" panose="05000000000000000000" pitchFamily="2" charset="2"/>
              <a:buChar char="Ø"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曲线可以由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个函数表示：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132965"/>
            <a:ext cx="7042785" cy="35363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81290E-3C93-4E86-B1DE-3E30512C0141}"/>
              </a:ext>
            </a:extLst>
          </p:cNvPr>
          <p:cNvSpPr/>
          <p:nvPr/>
        </p:nvSpPr>
        <p:spPr bwMode="auto">
          <a:xfrm>
            <a:off x="7020272" y="5229200"/>
            <a:ext cx="144016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C8D3D22-7A70-4518-8EC5-61CBA5F8FBE2}"/>
              </a:ext>
            </a:extLst>
          </p:cNvPr>
          <p:cNvSpPr/>
          <p:nvPr/>
        </p:nvSpPr>
        <p:spPr bwMode="auto">
          <a:xfrm>
            <a:off x="2339752" y="4671066"/>
            <a:ext cx="4608512" cy="981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24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67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主动轮廓模型</a:t>
            </a:r>
          </a:p>
        </p:txBody>
      </p:sp>
      <p:sp>
        <p:nvSpPr>
          <p:cNvPr id="140291" name="文本框 2"/>
          <p:cNvSpPr txBox="1"/>
          <p:nvPr/>
        </p:nvSpPr>
        <p:spPr>
          <a:xfrm>
            <a:off x="684213" y="3716338"/>
            <a:ext cx="3373437" cy="70788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内部能源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鼓励</a:t>
            </a:r>
            <a:r>
              <a:rPr lang="zh-CN" altLang="en-US" sz="2000" b="0" dirty="0">
                <a:ea typeface="宋体" panose="02010600030101010101" pitchFamily="2" charset="-122"/>
              </a:rPr>
              <a:t>曲线的</a:t>
            </a: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平滑度或输入的任何特定形状</a:t>
            </a:r>
          </a:p>
        </p:txBody>
      </p:sp>
      <p:sp>
        <p:nvSpPr>
          <p:cNvPr id="140292" name="文本框 3"/>
          <p:cNvSpPr txBox="1"/>
          <p:nvPr/>
        </p:nvSpPr>
        <p:spPr>
          <a:xfrm>
            <a:off x="4859338" y="3814763"/>
            <a:ext cx="4033837" cy="708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外部能量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鼓励曲线的</a:t>
            </a:r>
            <a:r>
              <a:rPr lang="zh-CN" altLang="en-US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图像结构</a:t>
            </a:r>
            <a:endParaRPr lang="en-US" altLang="zh-CN" sz="2000" b="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（例如图像边缘）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85" y="2637155"/>
            <a:ext cx="6089650" cy="73025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3707765" y="3441065"/>
            <a:ext cx="405765" cy="275590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6012180" y="3429000"/>
            <a:ext cx="154940" cy="363855"/>
          </a:xfrm>
          <a:prstGeom prst="straightConnector1">
            <a:avLst/>
          </a:prstGeom>
          <a:ln w="19050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3">
            <a:extLst>
              <a:ext uri="{FF2B5EF4-FFF2-40B4-BE49-F238E27FC236}">
                <a16:creationId xmlns:a16="http://schemas.microsoft.com/office/drawing/2014/main" id="{9D243B32-A0F8-49B1-9BE1-F07C7C754C08}"/>
              </a:ext>
            </a:extLst>
          </p:cNvPr>
          <p:cNvSpPr txBox="1"/>
          <p:nvPr/>
        </p:nvSpPr>
        <p:spPr>
          <a:xfrm>
            <a:off x="683568" y="1192876"/>
            <a:ext cx="1883849" cy="46166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marL="457200" indent="-457200" eaLnBrk="0" hangingPunct="0"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能量函数</a:t>
            </a:r>
          </a:p>
        </p:txBody>
      </p:sp>
    </p:spTree>
    <p:extLst>
      <p:ext uri="{BB962C8B-B14F-4D97-AF65-F5344CB8AC3E}">
        <p14:creationId xmlns:p14="http://schemas.microsoft.com/office/powerpoint/2010/main" val="3861080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68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主动轮廓模型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1316" name="文本框 4"/>
          <p:cNvSpPr txBox="1"/>
          <p:nvPr/>
        </p:nvSpPr>
        <p:spPr>
          <a:xfrm>
            <a:off x="827088" y="1268730"/>
            <a:ext cx="6985000" cy="4619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内部能量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（弹性带物理）</a:t>
            </a:r>
          </a:p>
        </p:txBody>
      </p:sp>
      <p:sp>
        <p:nvSpPr>
          <p:cNvPr id="141319" name="文本框 7"/>
          <p:cNvSpPr txBox="1"/>
          <p:nvPr/>
        </p:nvSpPr>
        <p:spPr>
          <a:xfrm>
            <a:off x="827088" y="3580130"/>
            <a:ext cx="4932761" cy="46166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外部能量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（来自图像）             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95" y="1823720"/>
            <a:ext cx="6070600" cy="1339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95" y="4042410"/>
            <a:ext cx="5321300" cy="1466850"/>
          </a:xfrm>
          <a:prstGeom prst="rect">
            <a:avLst/>
          </a:prstGeom>
        </p:spPr>
      </p:pic>
      <p:sp>
        <p:nvSpPr>
          <p:cNvPr id="141317" name="文本框 5"/>
          <p:cNvSpPr txBox="1"/>
          <p:nvPr/>
        </p:nvSpPr>
        <p:spPr>
          <a:xfrm>
            <a:off x="3059748" y="3212783"/>
            <a:ext cx="2017712" cy="4000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algn="ctr" eaLnBrk="0" hangingPunct="0"/>
            <a:r>
              <a:rPr lang="zh-CN" altLang="en-US" sz="2000" dirty="0">
                <a:solidFill>
                  <a:srgbClr val="CA5B0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弹性拉伸</a:t>
            </a:r>
          </a:p>
        </p:txBody>
      </p:sp>
      <p:sp>
        <p:nvSpPr>
          <p:cNvPr id="141318" name="文本框 6"/>
          <p:cNvSpPr txBox="1"/>
          <p:nvPr/>
        </p:nvSpPr>
        <p:spPr>
          <a:xfrm>
            <a:off x="4931728" y="3217228"/>
            <a:ext cx="2303462" cy="4000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algn="ctr" eaLnBrk="0" hangingPunct="0"/>
            <a:r>
              <a:rPr lang="zh-CN" altLang="en-US" sz="2000" dirty="0">
                <a:solidFill>
                  <a:srgbClr val="7BBD7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弯曲程度</a:t>
            </a:r>
          </a:p>
        </p:txBody>
      </p:sp>
      <p:sp>
        <p:nvSpPr>
          <p:cNvPr id="141320" name="文本框 8"/>
          <p:cNvSpPr txBox="1"/>
          <p:nvPr/>
        </p:nvSpPr>
        <p:spPr>
          <a:xfrm>
            <a:off x="3779838" y="5588953"/>
            <a:ext cx="2859087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pPr algn="ctr" eaLnBrk="0" hangingPunct="0"/>
            <a:r>
              <a:rPr lang="zh-CN" altLang="en-US" sz="1800">
                <a:solidFill>
                  <a:srgbClr val="4041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接近图像边缘</a:t>
            </a:r>
          </a:p>
        </p:txBody>
      </p:sp>
    </p:spTree>
    <p:extLst>
      <p:ext uri="{BB962C8B-B14F-4D97-AF65-F5344CB8AC3E}">
        <p14:creationId xmlns:p14="http://schemas.microsoft.com/office/powerpoint/2010/main" val="2642135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69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主动轮廓方法 - snakes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（离散情况）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" y="1196975"/>
            <a:ext cx="7628890" cy="45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3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7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7.2.1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区域生长</a:t>
            </a:r>
          </a:p>
        </p:txBody>
      </p:sp>
      <p:sp>
        <p:nvSpPr>
          <p:cNvPr id="131074" name="矩形 3"/>
          <p:cNvSpPr/>
          <p:nvPr/>
        </p:nvSpPr>
        <p:spPr>
          <a:xfrm>
            <a:off x="539824" y="1217802"/>
            <a:ext cx="7848600" cy="461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457200" indent="-457200" eaLnBrk="0" hangingPunct="0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连通性的基本区域增长算法：</a:t>
            </a:r>
          </a:p>
        </p:txBody>
      </p:sp>
      <p:sp>
        <p:nvSpPr>
          <p:cNvPr id="131075" name="矩形 4"/>
          <p:cNvSpPr/>
          <p:nvPr/>
        </p:nvSpPr>
        <p:spPr>
          <a:xfrm>
            <a:off x="683568" y="1956903"/>
            <a:ext cx="6912768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):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输入图像。</a:t>
            </a:r>
            <a:endParaRPr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):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﻿是一个种子阵列，阵列中种子点所在位置的值是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1,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其他位置的值是 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应用到每个位置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上的一个谓词逻辑。</a:t>
            </a:r>
          </a:p>
        </p:txBody>
      </p:sp>
      <p:grpSp>
        <p:nvGrpSpPr>
          <p:cNvPr id="131076" name="组合 3"/>
          <p:cNvGrpSpPr>
            <a:grpSpLocks noChangeAspect="1"/>
          </p:cNvGrpSpPr>
          <p:nvPr/>
        </p:nvGrpSpPr>
        <p:grpSpPr>
          <a:xfrm>
            <a:off x="794270" y="3645024"/>
            <a:ext cx="7220188" cy="1984106"/>
            <a:chOff x="230187" y="1864657"/>
            <a:chExt cx="8913813" cy="2449456"/>
          </a:xfrm>
        </p:grpSpPr>
        <p:pic>
          <p:nvPicPr>
            <p:cNvPr id="131077" name="图片 1"/>
            <p:cNvPicPr>
              <a:picLocks noChangeAspect="1"/>
            </p:cNvPicPr>
            <p:nvPr/>
          </p:nvPicPr>
          <p:blipFill>
            <a:blip r:embed="rId3"/>
            <a:srcRect r="3384"/>
            <a:stretch>
              <a:fillRect/>
            </a:stretch>
          </p:blipFill>
          <p:spPr>
            <a:xfrm>
              <a:off x="230187" y="1864657"/>
              <a:ext cx="8834438" cy="192183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1078" name="图片 2"/>
            <p:cNvPicPr>
              <a:picLocks noChangeAspect="1"/>
            </p:cNvPicPr>
            <p:nvPr/>
          </p:nvPicPr>
          <p:blipFill>
            <a:blip r:embed="rId4"/>
            <a:srcRect r="1144"/>
            <a:stretch>
              <a:fillRect/>
            </a:stretch>
          </p:blipFill>
          <p:spPr>
            <a:xfrm>
              <a:off x="230187" y="3628313"/>
              <a:ext cx="8913813" cy="6858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18084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70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基本弹性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Snake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" y="1485265"/>
            <a:ext cx="8652510" cy="40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687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71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Snakes -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梯度下降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5" y="1052830"/>
            <a:ext cx="8182610" cy="49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6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72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Snakes -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梯度下降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" y="1052830"/>
            <a:ext cx="8409940" cy="49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5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73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主动轮廓（示例）</a:t>
            </a:r>
          </a:p>
        </p:txBody>
      </p:sp>
      <p:pic>
        <p:nvPicPr>
          <p:cNvPr id="149505" name="Picture 2" descr="https://upload.wikimedia.org/wikipedia/commons/thumb/0/00/Snake-contour-example.jpg/500px-Snake-contour-exa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50" y="1700213"/>
            <a:ext cx="7358062" cy="347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84135B54-14D5-4973-8C78-A5505A1AAEAF}"/>
              </a:ext>
            </a:extLst>
          </p:cNvPr>
          <p:cNvSpPr/>
          <p:nvPr/>
        </p:nvSpPr>
        <p:spPr bwMode="auto">
          <a:xfrm>
            <a:off x="4248385" y="4149080"/>
            <a:ext cx="793808" cy="33464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853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8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7.2.2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区域分离与聚合</a:t>
            </a:r>
          </a:p>
        </p:txBody>
      </p:sp>
      <p:sp>
        <p:nvSpPr>
          <p:cNvPr id="133122" name="TextBox 4"/>
          <p:cNvSpPr txBox="1"/>
          <p:nvPr/>
        </p:nvSpPr>
        <p:spPr>
          <a:xfrm>
            <a:off x="574348" y="1902484"/>
            <a:ext cx="1618615" cy="431944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算法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zh-CN" altLang="en-US" sz="20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23" name="矩形 1"/>
          <p:cNvSpPr/>
          <p:nvPr/>
        </p:nvSpPr>
        <p:spPr>
          <a:xfrm>
            <a:off x="574348" y="1124744"/>
            <a:ext cx="8138864" cy="80899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思想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首先将图像细分为一组任意的、不相交的区域，然后合并和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或分割这些区域，以满足分割条件。</a:t>
            </a:r>
          </a:p>
        </p:txBody>
      </p:sp>
      <p:pic>
        <p:nvPicPr>
          <p:cNvPr id="13312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4" y="2271909"/>
            <a:ext cx="7310120" cy="980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25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352044"/>
            <a:ext cx="6969125" cy="273875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63695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eaLnBrk="1" hangingPunct="1"/>
            <a:r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Digital Image Processing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zh-CN" sz="1200">
                <a:latin typeface="Verdana" panose="020B0604030504040204" pitchFamily="34" charset="0"/>
                <a:ea typeface="宋体" panose="02010600030101010101" pitchFamily="2" charset="-122"/>
              </a:rPr>
              <a:t>9</a:t>
            </a:fld>
            <a:endParaRPr lang="zh-CN" altLang="zh-CN" sz="12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7.2.3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阈值处理</a:t>
            </a:r>
          </a:p>
        </p:txBody>
      </p:sp>
      <p:sp>
        <p:nvSpPr>
          <p:cNvPr id="79873" name="内容占位符 2"/>
          <p:cNvSpPr>
            <a:spLocks noGrp="1"/>
          </p:cNvSpPr>
          <p:nvPr>
            <p:ph idx="1"/>
          </p:nvPr>
        </p:nvSpPr>
        <p:spPr>
          <a:xfrm>
            <a:off x="566738" y="1628800"/>
            <a:ext cx="8001000" cy="2720752"/>
          </a:xfrm>
          <a:noFill/>
          <a:ln>
            <a:noFill/>
          </a:ln>
        </p:spPr>
        <p:txBody>
          <a:bodyPr anchor="t" anchorCtr="0"/>
          <a:lstStyle/>
          <a:p>
            <a:r>
              <a:rPr lang="zh-CN" altLang="en-US" sz="2400" b="1" dirty="0">
                <a:solidFill>
                  <a:srgbClr val="0000FF"/>
                </a:solidFill>
                <a:ea typeface="宋体" panose="02010600030101010101" pitchFamily="2" charset="-122"/>
              </a:rPr>
              <a:t>全局阈值</a:t>
            </a:r>
            <a:endParaRPr lang="en-US" altLang="zh-CN" sz="2400" b="1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sz="2000" i="1" dirty="0">
                <a:ea typeface="宋体" panose="02010600030101010101" pitchFamily="2" charset="-122"/>
              </a:rPr>
              <a:t>T</a:t>
            </a:r>
            <a:r>
              <a:rPr lang="zh-CN" altLang="en-US" sz="2000" dirty="0">
                <a:ea typeface="宋体" panose="02010600030101010101" pitchFamily="2" charset="-122"/>
              </a:rPr>
              <a:t>是整个图像上的常数。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ea typeface="宋体" panose="02010600030101010101" pitchFamily="2" charset="-122"/>
              </a:rPr>
              <a:t>可变阈值</a:t>
            </a:r>
            <a:endParaRPr lang="en-US" altLang="zh-CN" sz="2400" b="1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局部（区域）阈值：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ea typeface="宋体" panose="02010600030101010101" pitchFamily="2" charset="-122"/>
              </a:rPr>
              <a:t>T </a:t>
            </a:r>
            <a:r>
              <a:rPr lang="zh-CN" altLang="en-US" sz="2000" dirty="0">
                <a:ea typeface="宋体" panose="02010600030101010101" pitchFamily="2" charset="-122"/>
              </a:rPr>
              <a:t>取决于坐标 </a:t>
            </a:r>
            <a:r>
              <a:rPr lang="en-US" altLang="zh-CN" sz="2000" dirty="0">
                <a:ea typeface="宋体" panose="02010600030101010101" pitchFamily="2" charset="-122"/>
              </a:rPr>
              <a:t>(x, y)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邻域的属性。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</a:rPr>
              <a:t>动态（自适应）阈值</a:t>
            </a:r>
            <a:r>
              <a:rPr lang="zh-CN" altLang="en-US" sz="2000" dirty="0">
                <a:ea typeface="宋体" panose="02010600030101010101" pitchFamily="2" charset="-122"/>
              </a:rPr>
              <a:t>：</a:t>
            </a:r>
            <a:r>
              <a:rPr lang="en-US" altLang="zh-CN" sz="2000" i="1" dirty="0">
                <a:ea typeface="宋体" panose="02010600030101010101" pitchFamily="2" charset="-122"/>
              </a:rPr>
              <a:t>T </a:t>
            </a:r>
            <a:r>
              <a:rPr lang="zh-CN" altLang="en-US" sz="2000" dirty="0">
                <a:ea typeface="宋体" panose="02010600030101010101" pitchFamily="2" charset="-122"/>
              </a:rPr>
              <a:t>取决于坐标 </a:t>
            </a:r>
            <a:r>
              <a:rPr lang="en-US" altLang="zh-CN" sz="2000" dirty="0">
                <a:ea typeface="宋体" panose="02010600030101010101" pitchFamily="2" charset="-122"/>
              </a:rPr>
              <a:t>(x, y) </a:t>
            </a:r>
            <a:r>
              <a:rPr lang="zh-CN" altLang="en-US" sz="2000" dirty="0">
                <a:ea typeface="宋体" panose="02010600030101010101" pitchFamily="2" charset="-122"/>
              </a:rPr>
              <a:t>本身。</a:t>
            </a:r>
          </a:p>
        </p:txBody>
      </p:sp>
    </p:spTree>
    <p:extLst>
      <p:ext uri="{BB962C8B-B14F-4D97-AF65-F5344CB8AC3E}">
        <p14:creationId xmlns:p14="http://schemas.microsoft.com/office/powerpoint/2010/main" val="12655929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f7a3f6a-2d33-47cf-897b-f47e86678735"/>
  <p:tag name="COMMONDATA" val="eyJoZGlkIjoiYjBiYTFkNWVjNGRlODQ0MDUxYTkwMmU4NjllZTRkNz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705,&quot;width&quot;:12452.49921259842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485,&quot;width&quot;:13717.499212598424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000" b="0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000" b="0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000" b="0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000" b="0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Office\Templates\DIP-2E-book-presentations-template.pot</Template>
  <TotalTime>3762</TotalTime>
  <Words>3797</Words>
  <Application>Microsoft Office PowerPoint</Application>
  <PresentationFormat>全屏显示(4:3)</PresentationFormat>
  <Paragraphs>562</Paragraphs>
  <Slides>73</Slides>
  <Notes>73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73</vt:i4>
      </vt:variant>
    </vt:vector>
  </HeadingPairs>
  <TitlesOfParts>
    <vt:vector size="85" baseType="lpstr">
      <vt:lpstr>-apple-system</vt:lpstr>
      <vt:lpstr>宋体</vt:lpstr>
      <vt:lpstr>微软雅黑</vt:lpstr>
      <vt:lpstr>Arial</vt:lpstr>
      <vt:lpstr>Calibri</vt:lpstr>
      <vt:lpstr>Cambria Math</vt:lpstr>
      <vt:lpstr>Times New Roman</vt:lpstr>
      <vt:lpstr>Verdana</vt:lpstr>
      <vt:lpstr>Wingdings</vt:lpstr>
      <vt:lpstr>自定义设计方案</vt:lpstr>
      <vt:lpstr>Profile</vt:lpstr>
      <vt:lpstr>1_Profile</vt:lpstr>
      <vt:lpstr>7 图像分割 IMAGE SEGMENTATION</vt:lpstr>
      <vt:lpstr>计算机视觉</vt:lpstr>
      <vt:lpstr>PowerPoint 演示文稿</vt:lpstr>
      <vt:lpstr>7.1 图像分割的概念</vt:lpstr>
      <vt:lpstr>7.2 区域划分</vt:lpstr>
      <vt:lpstr>7.2.1 区域生长</vt:lpstr>
      <vt:lpstr>7.2.1 区域生长</vt:lpstr>
      <vt:lpstr>7.2.2 区域分离与聚合</vt:lpstr>
      <vt:lpstr>7.2.3 阈值处理</vt:lpstr>
      <vt:lpstr>7.2.3 阈值处理</vt:lpstr>
      <vt:lpstr>7.2.3 阈值处理</vt:lpstr>
      <vt:lpstr>一、基本全局阈值</vt:lpstr>
      <vt:lpstr>一、基本全局阈值</vt:lpstr>
      <vt:lpstr>二、Otsu的方法</vt:lpstr>
      <vt:lpstr>参数计算</vt:lpstr>
      <vt:lpstr>算法步骤</vt:lpstr>
      <vt:lpstr>实验结果</vt:lpstr>
      <vt:lpstr>三、多阈值处理</vt:lpstr>
      <vt:lpstr>三、多阈值处理</vt:lpstr>
      <vt:lpstr>三、多阈值处理</vt:lpstr>
      <vt:lpstr>四、可变阈值处理</vt:lpstr>
      <vt:lpstr>图像分区</vt:lpstr>
      <vt:lpstr>图像分区</vt:lpstr>
      <vt:lpstr>五、使用边缘改进全局阈值处理</vt:lpstr>
      <vt:lpstr>噪声对阈值化中的影响</vt:lpstr>
      <vt:lpstr>使用图像平滑改进全局阈值处理</vt:lpstr>
      <vt:lpstr>7.3 边缘检测</vt:lpstr>
      <vt:lpstr>PowerPoint 演示文稿</vt:lpstr>
      <vt:lpstr>7.3.1 梯度方法</vt:lpstr>
      <vt:lpstr>梯度方法</vt:lpstr>
      <vt:lpstr>梯度方法</vt:lpstr>
      <vt:lpstr>计算空间图像梯度</vt:lpstr>
      <vt:lpstr>计算空间图像梯度</vt:lpstr>
      <vt:lpstr>查找边缘像素的阈值</vt:lpstr>
      <vt:lpstr>查找边缘像素的阈值</vt:lpstr>
      <vt:lpstr>噪声的影响</vt:lpstr>
      <vt:lpstr>噪声的影响</vt:lpstr>
      <vt:lpstr>解决方案：先平滑</vt:lpstr>
      <vt:lpstr>平滑和局部化之间的权衡</vt:lpstr>
      <vt:lpstr>7.3.2 Canny边缘探测器</vt:lpstr>
      <vt:lpstr>Canny边缘检测器</vt:lpstr>
      <vt:lpstr>σ的影响（高斯核扩散/大小）</vt:lpstr>
      <vt:lpstr>高斯滤波器的导数</vt:lpstr>
      <vt:lpstr>示例</vt:lpstr>
      <vt:lpstr>计算过滤后的梯度（DOG, difference of Gaussian ）</vt:lpstr>
      <vt:lpstr>非最大抑制</vt:lpstr>
      <vt:lpstr>非最大抑制</vt:lpstr>
      <vt:lpstr>非最大抑制</vt:lpstr>
      <vt:lpstr>示例—非最大抑制前</vt:lpstr>
      <vt:lpstr>示例—非最大抑制后</vt:lpstr>
      <vt:lpstr>阈值和连接</vt:lpstr>
      <vt:lpstr>最终Canny边缘</vt:lpstr>
      <vt:lpstr>滞后阈值</vt:lpstr>
      <vt:lpstr>7.3.3 Marr算法</vt:lpstr>
      <vt:lpstr>7.3.3 Marr算法</vt:lpstr>
      <vt:lpstr>7.3.3 Marr算法</vt:lpstr>
      <vt:lpstr>7.3.3 Marr算法</vt:lpstr>
      <vt:lpstr>7.3.3 Marr算法</vt:lpstr>
      <vt:lpstr>7.3.3 Marr算法</vt:lpstr>
      <vt:lpstr>7.4 Harris角点检测器</vt:lpstr>
      <vt:lpstr>7.4 Harris角点检测器</vt:lpstr>
      <vt:lpstr>7.4 Harris角点检测器</vt:lpstr>
      <vt:lpstr>7.4 Harris角点检测器</vt:lpstr>
      <vt:lpstr>7.5 图像分割经典算法</vt:lpstr>
      <vt:lpstr>主动轮廓模型</vt:lpstr>
      <vt:lpstr>主动轮廓模型</vt:lpstr>
      <vt:lpstr>主动轮廓模型</vt:lpstr>
      <vt:lpstr>主动轮廓模型</vt:lpstr>
      <vt:lpstr>主动轮廓方法 - snakes（离散情况）</vt:lpstr>
      <vt:lpstr>基本弹性 Snake</vt:lpstr>
      <vt:lpstr>Snakes - 梯度下降</vt:lpstr>
      <vt:lpstr>Snakes - 梯度下降</vt:lpstr>
      <vt:lpstr>主动轮廓（示例）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Gonzalez</dc:creator>
  <cp:lastModifiedBy>sunan</cp:lastModifiedBy>
  <cp:revision>1093</cp:revision>
  <dcterms:created xsi:type="dcterms:W3CDTF">2001-12-06T17:51:00Z</dcterms:created>
  <dcterms:modified xsi:type="dcterms:W3CDTF">2024-05-21T16:08:00Z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2ADAE6949F5341CE9DFE3FAA11B5A220</vt:lpwstr>
  </property>
</Properties>
</file>